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37" r:id="rId2"/>
    <p:sldMasterId id="2147483750" r:id="rId3"/>
  </p:sldMasterIdLst>
  <p:notesMasterIdLst>
    <p:notesMasterId r:id="rId21"/>
  </p:notesMasterIdLst>
  <p:sldIdLst>
    <p:sldId id="287" r:id="rId4"/>
    <p:sldId id="355" r:id="rId5"/>
    <p:sldId id="359" r:id="rId6"/>
    <p:sldId id="360" r:id="rId7"/>
    <p:sldId id="361" r:id="rId8"/>
    <p:sldId id="372" r:id="rId9"/>
    <p:sldId id="373" r:id="rId10"/>
    <p:sldId id="374" r:id="rId11"/>
    <p:sldId id="375" r:id="rId12"/>
    <p:sldId id="367" r:id="rId13"/>
    <p:sldId id="368" r:id="rId14"/>
    <p:sldId id="369" r:id="rId15"/>
    <p:sldId id="370" r:id="rId16"/>
    <p:sldId id="371" r:id="rId17"/>
    <p:sldId id="376" r:id="rId18"/>
    <p:sldId id="314" r:id="rId19"/>
    <p:sldId id="33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67"/>
    <a:srgbClr val="003566"/>
    <a:srgbClr val="0000CC"/>
    <a:srgbClr val="000099"/>
    <a:srgbClr val="102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2" autoAdjust="0"/>
    <p:restoredTop sz="94606" autoAdjust="0"/>
  </p:normalViewPr>
  <p:slideViewPr>
    <p:cSldViewPr snapToGrid="0">
      <p:cViewPr varScale="1">
        <p:scale>
          <a:sx n="125" d="100"/>
          <a:sy n="125" d="100"/>
        </p:scale>
        <p:origin x="2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PSEA_Modelings\For%20Paper\Canister_VOC_Chart_redo_07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PSEA_Modelings\2015_Pond_campaign\EOG_HEGADASS\Comparision_R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PSEA_Modelings\2015_Pond_campaign\EOG_HEGADASS\Comparision_R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PSEA_Modelings\2015_Pond_campaign\EOG%20Ponds\RERUN_EOG_Analysis_RUN2_OPENPIT_ALLPONDS_C20_Background_AllCa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143112970254"/>
          <c:y val="5.5737886239637803E-2"/>
          <c:w val="0.72411383147419095"/>
          <c:h val="0.801838732376907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Sheet1!$BH$2</c:f>
              <c:strCache>
                <c:ptCount val="1"/>
                <c:pt idx="0">
                  <c:v>C2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Sheet1!$BU$12:$BU$21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Sheet1!$BH$12:$BH$21</c:f>
              <c:numCache>
                <c:formatCode>0.0</c:formatCode>
                <c:ptCount val="10"/>
                <c:pt idx="0">
                  <c:v>6.5257129000000003</c:v>
                </c:pt>
                <c:pt idx="1">
                  <c:v>21.540938499999999</c:v>
                </c:pt>
                <c:pt idx="2">
                  <c:v>11.5757475</c:v>
                </c:pt>
                <c:pt idx="3">
                  <c:v>11.13195705</c:v>
                </c:pt>
                <c:pt idx="4">
                  <c:v>33.505531200000007</c:v>
                </c:pt>
                <c:pt idx="5">
                  <c:v>7.0242287999999986</c:v>
                </c:pt>
                <c:pt idx="6">
                  <c:v>4.5524844999999958</c:v>
                </c:pt>
                <c:pt idx="7">
                  <c:v>6.7965439999999964</c:v>
                </c:pt>
                <c:pt idx="8">
                  <c:v>22.7285413</c:v>
                </c:pt>
                <c:pt idx="9">
                  <c:v>83.636137749999961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F-41BC-9424-AD7582D1A8F9}"/>
            </c:ext>
          </c:extLst>
        </c:ser>
        <c:ser>
          <c:idx val="1"/>
          <c:order val="1"/>
          <c:tx>
            <c:strRef>
              <c:f>Sheet1!$BI$2</c:f>
              <c:strCache>
                <c:ptCount val="1"/>
                <c:pt idx="0">
                  <c:v>C3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Sheet1!$BU$12:$BU$21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Sheet1!$BI$12:$BI$21</c:f>
              <c:numCache>
                <c:formatCode>0.0</c:formatCode>
                <c:ptCount val="10"/>
                <c:pt idx="0">
                  <c:v>2.1844077000000008</c:v>
                </c:pt>
                <c:pt idx="1">
                  <c:v>14.717014900000001</c:v>
                </c:pt>
                <c:pt idx="2">
                  <c:v>8.6510056500000001</c:v>
                </c:pt>
                <c:pt idx="3">
                  <c:v>6.3636754500000006</c:v>
                </c:pt>
                <c:pt idx="4">
                  <c:v>17.128445200000002</c:v>
                </c:pt>
                <c:pt idx="5">
                  <c:v>0.73096630000000096</c:v>
                </c:pt>
                <c:pt idx="6">
                  <c:v>2.224323500000001</c:v>
                </c:pt>
                <c:pt idx="7">
                  <c:v>2.858124950000001</c:v>
                </c:pt>
                <c:pt idx="8">
                  <c:v>7.8736799000000026</c:v>
                </c:pt>
                <c:pt idx="9">
                  <c:v>33.525587750000007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1F-41BC-9424-AD7582D1A8F9}"/>
            </c:ext>
          </c:extLst>
        </c:ser>
        <c:ser>
          <c:idx val="2"/>
          <c:order val="2"/>
          <c:tx>
            <c:strRef>
              <c:f>Sheet1!$BJ$2</c:f>
              <c:strCache>
                <c:ptCount val="1"/>
                <c:pt idx="0">
                  <c:v>C4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Sheet1!$BU$12:$BU$21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Sheet1!$BJ$12:$BJ$21</c:f>
              <c:numCache>
                <c:formatCode>0.0</c:formatCode>
                <c:ptCount val="10"/>
                <c:pt idx="0">
                  <c:v>6.5659999999999972</c:v>
                </c:pt>
                <c:pt idx="1">
                  <c:v>20.94499999999999</c:v>
                </c:pt>
                <c:pt idx="2">
                  <c:v>27.77699999999999</c:v>
                </c:pt>
                <c:pt idx="3">
                  <c:v>47.799000000000007</c:v>
                </c:pt>
                <c:pt idx="4">
                  <c:v>16.931999999999992</c:v>
                </c:pt>
                <c:pt idx="5">
                  <c:v>11.076000000000001</c:v>
                </c:pt>
                <c:pt idx="6">
                  <c:v>5.68</c:v>
                </c:pt>
                <c:pt idx="7">
                  <c:v>12.927</c:v>
                </c:pt>
                <c:pt idx="8">
                  <c:v>14.413</c:v>
                </c:pt>
                <c:pt idx="9">
                  <c:v>39.730000000000011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1F-41BC-9424-AD7582D1A8F9}"/>
            </c:ext>
          </c:extLst>
        </c:ser>
        <c:ser>
          <c:idx val="3"/>
          <c:order val="3"/>
          <c:tx>
            <c:strRef>
              <c:f>Sheet1!$BK$2</c:f>
              <c:strCache>
                <c:ptCount val="1"/>
                <c:pt idx="0">
                  <c:v>C5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Sheet1!$BU$12:$BU$21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Sheet1!$BK$12:$BK$21</c:f>
              <c:numCache>
                <c:formatCode>0.0</c:formatCode>
                <c:ptCount val="10"/>
                <c:pt idx="0">
                  <c:v>1.8089999999999991</c:v>
                </c:pt>
                <c:pt idx="1">
                  <c:v>23.856000000000009</c:v>
                </c:pt>
                <c:pt idx="2">
                  <c:v>15.580500000000001</c:v>
                </c:pt>
                <c:pt idx="3">
                  <c:v>21.643499999999989</c:v>
                </c:pt>
                <c:pt idx="4">
                  <c:v>5.9840000000000009</c:v>
                </c:pt>
                <c:pt idx="5">
                  <c:v>2.2010000000000001</c:v>
                </c:pt>
                <c:pt idx="6">
                  <c:v>2.13</c:v>
                </c:pt>
                <c:pt idx="7">
                  <c:v>6.1854999999999984</c:v>
                </c:pt>
                <c:pt idx="8">
                  <c:v>9.0170000000000012</c:v>
                </c:pt>
                <c:pt idx="9">
                  <c:v>14.862500000000001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1F-41BC-9424-AD7582D1A8F9}"/>
            </c:ext>
          </c:extLst>
        </c:ser>
        <c:ser>
          <c:idx val="4"/>
          <c:order val="4"/>
          <c:tx>
            <c:strRef>
              <c:f>Sheet1!$BL$2</c:f>
              <c:strCache>
                <c:ptCount val="1"/>
                <c:pt idx="0">
                  <c:v>C6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Sheet1!$BU$12:$BU$21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Sheet1!$BL$12:$BL$21</c:f>
              <c:numCache>
                <c:formatCode>0.0</c:formatCode>
                <c:ptCount val="10"/>
                <c:pt idx="0">
                  <c:v>0.40200000000000002</c:v>
                </c:pt>
                <c:pt idx="1">
                  <c:v>66.739999999999995</c:v>
                </c:pt>
                <c:pt idx="2">
                  <c:v>48.856499999999997</c:v>
                </c:pt>
                <c:pt idx="3">
                  <c:v>36.307499999999997</c:v>
                </c:pt>
                <c:pt idx="4">
                  <c:v>15.571999999999999</c:v>
                </c:pt>
                <c:pt idx="5">
                  <c:v>1.419999999999999</c:v>
                </c:pt>
                <c:pt idx="6">
                  <c:v>1.917</c:v>
                </c:pt>
                <c:pt idx="7">
                  <c:v>7.8534999999999986</c:v>
                </c:pt>
                <c:pt idx="8">
                  <c:v>9.7270000000000003</c:v>
                </c:pt>
                <c:pt idx="9">
                  <c:v>10.657500000000001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1F-41BC-9424-AD7582D1A8F9}"/>
            </c:ext>
          </c:extLst>
        </c:ser>
        <c:ser>
          <c:idx val="5"/>
          <c:order val="5"/>
          <c:tx>
            <c:strRef>
              <c:f>Sheet1!$BM$2</c:f>
              <c:strCache>
                <c:ptCount val="1"/>
                <c:pt idx="0">
                  <c:v>C7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Sheet1!$BU$12:$BU$21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Sheet1!$BM$12:$BM$21</c:f>
              <c:numCache>
                <c:formatCode>0.0</c:formatCode>
                <c:ptCount val="10"/>
                <c:pt idx="0">
                  <c:v>0.40200000000000002</c:v>
                </c:pt>
                <c:pt idx="1">
                  <c:v>85.838999999999999</c:v>
                </c:pt>
                <c:pt idx="2">
                  <c:v>70.5</c:v>
                </c:pt>
                <c:pt idx="3">
                  <c:v>60.06600000000001</c:v>
                </c:pt>
                <c:pt idx="4">
                  <c:v>21.692</c:v>
                </c:pt>
                <c:pt idx="5">
                  <c:v>2.9109999999999991</c:v>
                </c:pt>
                <c:pt idx="6">
                  <c:v>0.85199999999999998</c:v>
                </c:pt>
                <c:pt idx="7">
                  <c:v>8.9655000000000076</c:v>
                </c:pt>
                <c:pt idx="8">
                  <c:v>5.68</c:v>
                </c:pt>
                <c:pt idx="9">
                  <c:v>7.3224999999999971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1F-41BC-9424-AD7582D1A8F9}"/>
            </c:ext>
          </c:extLst>
        </c:ser>
        <c:ser>
          <c:idx val="6"/>
          <c:order val="6"/>
          <c:tx>
            <c:strRef>
              <c:f>Sheet1!$BN$2</c:f>
              <c:strCache>
                <c:ptCount val="1"/>
                <c:pt idx="0">
                  <c:v>C8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Sheet1!$BU$12:$BU$21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Sheet1!$BN$12:$BN$21</c:f>
              <c:numCache>
                <c:formatCode>0.0</c:formatCode>
                <c:ptCount val="10"/>
                <c:pt idx="0">
                  <c:v>0.871</c:v>
                </c:pt>
                <c:pt idx="1">
                  <c:v>36.281000000000013</c:v>
                </c:pt>
                <c:pt idx="2">
                  <c:v>24.04049999999998</c:v>
                </c:pt>
                <c:pt idx="3">
                  <c:v>29.61</c:v>
                </c:pt>
                <c:pt idx="4">
                  <c:v>7.0039999999999996</c:v>
                </c:pt>
                <c:pt idx="5">
                  <c:v>0.78100000000000003</c:v>
                </c:pt>
                <c:pt idx="6">
                  <c:v>1.278</c:v>
                </c:pt>
                <c:pt idx="7">
                  <c:v>0.83399999999999996</c:v>
                </c:pt>
                <c:pt idx="8">
                  <c:v>0.71</c:v>
                </c:pt>
                <c:pt idx="9">
                  <c:v>2.1025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1F-41BC-9424-AD7582D1A8F9}"/>
            </c:ext>
          </c:extLst>
        </c:ser>
        <c:ser>
          <c:idx val="7"/>
          <c:order val="7"/>
          <c:tx>
            <c:strRef>
              <c:f>Sheet1!$BO$2</c:f>
              <c:strCache>
                <c:ptCount val="1"/>
                <c:pt idx="0">
                  <c:v>C9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Sheet1!$BU$12:$BU$21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Sheet1!$BO$12:$BO$21</c:f>
              <c:numCache>
                <c:formatCode>0.0</c:formatCode>
                <c:ptCount val="10"/>
                <c:pt idx="0">
                  <c:v>2.278</c:v>
                </c:pt>
                <c:pt idx="1">
                  <c:v>8.1649999999999991</c:v>
                </c:pt>
                <c:pt idx="2">
                  <c:v>5.7104999999999997</c:v>
                </c:pt>
                <c:pt idx="3">
                  <c:v>4.1595000000000004</c:v>
                </c:pt>
                <c:pt idx="4">
                  <c:v>4.1480000000000006</c:v>
                </c:pt>
                <c:pt idx="5">
                  <c:v>2.2010000000000001</c:v>
                </c:pt>
                <c:pt idx="6">
                  <c:v>1.633</c:v>
                </c:pt>
                <c:pt idx="7">
                  <c:v>4.1004999999999976</c:v>
                </c:pt>
                <c:pt idx="8">
                  <c:v>2.9820000000000002</c:v>
                </c:pt>
                <c:pt idx="9">
                  <c:v>2.319999999999999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11F-41BC-9424-AD7582D1A8F9}"/>
            </c:ext>
          </c:extLst>
        </c:ser>
        <c:ser>
          <c:idx val="8"/>
          <c:order val="8"/>
          <c:tx>
            <c:strRef>
              <c:f>Sheet1!$BP$2</c:f>
              <c:strCache>
                <c:ptCount val="1"/>
                <c:pt idx="0">
                  <c:v>C10+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Sheet1!$BU$12:$BU$21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Sheet1!$BP$12:$BP$21</c:f>
              <c:numCache>
                <c:formatCode>0.0</c:formatCode>
                <c:ptCount val="10"/>
                <c:pt idx="0">
                  <c:v>2.0099999999999998</c:v>
                </c:pt>
                <c:pt idx="1">
                  <c:v>5.1829999999999972</c:v>
                </c:pt>
                <c:pt idx="2">
                  <c:v>4.0890000000000004</c:v>
                </c:pt>
                <c:pt idx="3">
                  <c:v>3.8069999999999991</c:v>
                </c:pt>
                <c:pt idx="4">
                  <c:v>1.5640000000000001</c:v>
                </c:pt>
                <c:pt idx="5">
                  <c:v>1.1359999999999999</c:v>
                </c:pt>
                <c:pt idx="6">
                  <c:v>2.13</c:v>
                </c:pt>
                <c:pt idx="7">
                  <c:v>0.83399999999999996</c:v>
                </c:pt>
                <c:pt idx="8">
                  <c:v>0.99399999999999999</c:v>
                </c:pt>
                <c:pt idx="9">
                  <c:v>1.885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1F-41BC-9424-AD7582D1A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4263496"/>
        <c:axId val="2078670888"/>
      </c:barChart>
      <c:catAx>
        <c:axId val="-2104263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Canisters</a:t>
                </a:r>
              </a:p>
            </c:rich>
          </c:tx>
          <c:layout>
            <c:manualLayout>
              <c:xMode val="edge"/>
              <c:yMode val="edge"/>
              <c:x val="0.50057312171916002"/>
              <c:y val="0.926350015160675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670888"/>
        <c:crosses val="autoZero"/>
        <c:auto val="1"/>
        <c:lblAlgn val="ctr"/>
        <c:lblOffset val="100"/>
        <c:noMultiLvlLbl val="0"/>
      </c:catAx>
      <c:valAx>
        <c:axId val="2078670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Concentrations (ppb)</a:t>
                </a:r>
              </a:p>
            </c:rich>
          </c:tx>
          <c:layout>
            <c:manualLayout>
              <c:xMode val="edge"/>
              <c:yMode val="edge"/>
              <c:x val="8.6805555555555594E-3"/>
              <c:y val="0.2287206106986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4263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9095357822112551"/>
          <c:y val="4.3051383436763173E-2"/>
          <c:w val="0.50404329341644805"/>
          <c:h val="0.20410977233823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634658705215"/>
          <c:y val="3.6458880139982497E-2"/>
          <c:w val="0.77494781656230005"/>
          <c:h val="0.780978822370821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CANISTER!$BY$113</c:f>
              <c:strCache>
                <c:ptCount val="1"/>
                <c:pt idx="0">
                  <c:v>C2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CANISTER!$A$114:$A$123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CANISTER!$BY$114:$BY$123</c:f>
              <c:numCache>
                <c:formatCode>0.0</c:formatCode>
                <c:ptCount val="10"/>
                <c:pt idx="0">
                  <c:v>0</c:v>
                </c:pt>
                <c:pt idx="1">
                  <c:v>3.3238777222701401</c:v>
                </c:pt>
                <c:pt idx="2">
                  <c:v>5.4343684999999997</c:v>
                </c:pt>
                <c:pt idx="3">
                  <c:v>11.437227890000001</c:v>
                </c:pt>
                <c:pt idx="4">
                  <c:v>13.01750871</c:v>
                </c:pt>
                <c:pt idx="5">
                  <c:v>2.3115605654390001E-2</c:v>
                </c:pt>
                <c:pt idx="6">
                  <c:v>2.7469442999999999E-4</c:v>
                </c:pt>
                <c:pt idx="7">
                  <c:v>6.9885108999999997E-5</c:v>
                </c:pt>
                <c:pt idx="8">
                  <c:v>0</c:v>
                </c:pt>
                <c:pt idx="9">
                  <c:v>1.3836308065930001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5-4691-86A5-41BB85E264C7}"/>
            </c:ext>
          </c:extLst>
        </c:ser>
        <c:ser>
          <c:idx val="1"/>
          <c:order val="1"/>
          <c:tx>
            <c:strRef>
              <c:f>CANISTER!$BZ$113</c:f>
              <c:strCache>
                <c:ptCount val="1"/>
                <c:pt idx="0">
                  <c:v>C3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CANISTER!$A$114:$A$123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CANISTER!$BZ$114:$BZ$123</c:f>
              <c:numCache>
                <c:formatCode>0.0</c:formatCode>
                <c:ptCount val="10"/>
                <c:pt idx="0">
                  <c:v>0</c:v>
                </c:pt>
                <c:pt idx="1">
                  <c:v>2.3494571109001061</c:v>
                </c:pt>
                <c:pt idx="2">
                  <c:v>4.0808350000000004</c:v>
                </c:pt>
                <c:pt idx="3">
                  <c:v>8.30284680000001</c:v>
                </c:pt>
                <c:pt idx="4">
                  <c:v>9.3801660000000027</c:v>
                </c:pt>
                <c:pt idx="5">
                  <c:v>1.70901093848E-2</c:v>
                </c:pt>
                <c:pt idx="6">
                  <c:v>2.2234699999999999E-4</c:v>
                </c:pt>
                <c:pt idx="7">
                  <c:v>5.7676839999999999E-5</c:v>
                </c:pt>
                <c:pt idx="8">
                  <c:v>0</c:v>
                </c:pt>
                <c:pt idx="9">
                  <c:v>0.80285114409400005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05-4691-86A5-41BB85E264C7}"/>
            </c:ext>
          </c:extLst>
        </c:ser>
        <c:ser>
          <c:idx val="2"/>
          <c:order val="2"/>
          <c:tx>
            <c:strRef>
              <c:f>CANISTER!$CA$113</c:f>
              <c:strCache>
                <c:ptCount val="1"/>
                <c:pt idx="0">
                  <c:v>C4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CANISTER!$A$114:$A$123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CANISTER!$CA$114:$CA$123</c:f>
              <c:numCache>
                <c:formatCode>0.0</c:formatCode>
                <c:ptCount val="10"/>
                <c:pt idx="0">
                  <c:v>0</c:v>
                </c:pt>
                <c:pt idx="1">
                  <c:v>6.0518163049902576</c:v>
                </c:pt>
                <c:pt idx="2">
                  <c:v>10.4408162</c:v>
                </c:pt>
                <c:pt idx="3">
                  <c:v>21.304899420000009</c:v>
                </c:pt>
                <c:pt idx="4">
                  <c:v>24.1068304</c:v>
                </c:pt>
                <c:pt idx="5">
                  <c:v>4.3955947172450001E-2</c:v>
                </c:pt>
                <c:pt idx="6">
                  <c:v>5.607133E-4</c:v>
                </c:pt>
                <c:pt idx="7">
                  <c:v>1.453572713E-4</c:v>
                </c:pt>
                <c:pt idx="8">
                  <c:v>0</c:v>
                </c:pt>
                <c:pt idx="9">
                  <c:v>2.0517781912910991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05-4691-86A5-41BB85E264C7}"/>
            </c:ext>
          </c:extLst>
        </c:ser>
        <c:ser>
          <c:idx val="3"/>
          <c:order val="3"/>
          <c:tx>
            <c:strRef>
              <c:f>CANISTER!$CB$113</c:f>
              <c:strCache>
                <c:ptCount val="1"/>
                <c:pt idx="0">
                  <c:v>C5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CANISTER!$A$114:$A$123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CANISTER!$CB$114:$CB$123</c:f>
              <c:numCache>
                <c:formatCode>0.0</c:formatCode>
                <c:ptCount val="10"/>
                <c:pt idx="0">
                  <c:v>0</c:v>
                </c:pt>
                <c:pt idx="1">
                  <c:v>3.2273469975591409</c:v>
                </c:pt>
                <c:pt idx="2">
                  <c:v>5.6035678899999954</c:v>
                </c:pt>
                <c:pt idx="3">
                  <c:v>11.39313795</c:v>
                </c:pt>
                <c:pt idx="4">
                  <c:v>12.858656506999999</c:v>
                </c:pt>
                <c:pt idx="5">
                  <c:v>2.3524603831975001E-2</c:v>
                </c:pt>
                <c:pt idx="6">
                  <c:v>3.0186378000000001E-4</c:v>
                </c:pt>
                <c:pt idx="7">
                  <c:v>7.8276366580000005E-5</c:v>
                </c:pt>
                <c:pt idx="8">
                  <c:v>0</c:v>
                </c:pt>
                <c:pt idx="9">
                  <c:v>1.0566249616679999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05-4691-86A5-41BB85E264C7}"/>
            </c:ext>
          </c:extLst>
        </c:ser>
        <c:ser>
          <c:idx val="4"/>
          <c:order val="4"/>
          <c:tx>
            <c:strRef>
              <c:f>CANISTER!$CC$113</c:f>
              <c:strCache>
                <c:ptCount val="1"/>
                <c:pt idx="0">
                  <c:v>C6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CANISTER!$A$114:$A$123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CANISTER!$CC$114:$CC$123</c:f>
              <c:numCache>
                <c:formatCode>0.0</c:formatCode>
                <c:ptCount val="10"/>
                <c:pt idx="0">
                  <c:v>0</c:v>
                </c:pt>
                <c:pt idx="1">
                  <c:v>7.8590179604203048</c:v>
                </c:pt>
                <c:pt idx="2">
                  <c:v>13.329440999999999</c:v>
                </c:pt>
                <c:pt idx="3">
                  <c:v>27.40306176</c:v>
                </c:pt>
                <c:pt idx="4">
                  <c:v>31.114868800000011</c:v>
                </c:pt>
                <c:pt idx="5">
                  <c:v>5.6617430240980003E-2</c:v>
                </c:pt>
                <c:pt idx="6">
                  <c:v>6.9640559999999997E-4</c:v>
                </c:pt>
                <c:pt idx="7">
                  <c:v>1.80625173E-4</c:v>
                </c:pt>
                <c:pt idx="8">
                  <c:v>0</c:v>
                </c:pt>
                <c:pt idx="9">
                  <c:v>2.6562826380815001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05-4691-86A5-41BB85E264C7}"/>
            </c:ext>
          </c:extLst>
        </c:ser>
        <c:ser>
          <c:idx val="5"/>
          <c:order val="5"/>
          <c:tx>
            <c:strRef>
              <c:f>CANISTER!$CD$113</c:f>
              <c:strCache>
                <c:ptCount val="1"/>
                <c:pt idx="0">
                  <c:v>C7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CANISTER!$A$114:$A$123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CANISTER!$CD$114:$CD$123</c:f>
              <c:numCache>
                <c:formatCode>0.0</c:formatCode>
                <c:ptCount val="10"/>
                <c:pt idx="0">
                  <c:v>0</c:v>
                </c:pt>
                <c:pt idx="1">
                  <c:v>13.349288968200421</c:v>
                </c:pt>
                <c:pt idx="2">
                  <c:v>21.797359799999999</c:v>
                </c:pt>
                <c:pt idx="3">
                  <c:v>45.632073519999999</c:v>
                </c:pt>
                <c:pt idx="4">
                  <c:v>52.274778900000001</c:v>
                </c:pt>
                <c:pt idx="5">
                  <c:v>9.4671230158519998E-2</c:v>
                </c:pt>
                <c:pt idx="6">
                  <c:v>1.0796744E-3</c:v>
                </c:pt>
                <c:pt idx="7">
                  <c:v>2.8036948899999998E-4</c:v>
                </c:pt>
                <c:pt idx="8">
                  <c:v>0</c:v>
                </c:pt>
                <c:pt idx="9">
                  <c:v>4.5818809568191954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05-4691-86A5-41BB85E264C7}"/>
            </c:ext>
          </c:extLst>
        </c:ser>
        <c:ser>
          <c:idx val="6"/>
          <c:order val="6"/>
          <c:tx>
            <c:strRef>
              <c:f>CANISTER!$CE$113</c:f>
              <c:strCache>
                <c:ptCount val="1"/>
                <c:pt idx="0">
                  <c:v>C8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CANISTER!$A$114:$A$123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CANISTER!$CE$114:$CE$123</c:f>
              <c:numCache>
                <c:formatCode>0.0</c:formatCode>
                <c:ptCount val="10"/>
                <c:pt idx="0">
                  <c:v>0</c:v>
                </c:pt>
                <c:pt idx="1">
                  <c:v>5.1654202156301956</c:v>
                </c:pt>
                <c:pt idx="2">
                  <c:v>8.7571787999999984</c:v>
                </c:pt>
                <c:pt idx="3">
                  <c:v>18.01289315</c:v>
                </c:pt>
                <c:pt idx="4">
                  <c:v>20.424899189999991</c:v>
                </c:pt>
                <c:pt idx="5">
                  <c:v>3.7186525579170002E-2</c:v>
                </c:pt>
                <c:pt idx="6">
                  <c:v>4.5792199999999998E-4</c:v>
                </c:pt>
                <c:pt idx="7">
                  <c:v>1.187060853E-4</c:v>
                </c:pt>
                <c:pt idx="8">
                  <c:v>0</c:v>
                </c:pt>
                <c:pt idx="9">
                  <c:v>1.7476460726950001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05-4691-86A5-41BB85E264C7}"/>
            </c:ext>
          </c:extLst>
        </c:ser>
        <c:ser>
          <c:idx val="7"/>
          <c:order val="7"/>
          <c:tx>
            <c:strRef>
              <c:f>CANISTER!$CF$113</c:f>
              <c:strCache>
                <c:ptCount val="1"/>
                <c:pt idx="0">
                  <c:v>C9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CANISTER!$A$114:$A$123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CANISTER!$CF$114:$CF$123</c:f>
              <c:numCache>
                <c:formatCode>0.0</c:formatCode>
                <c:ptCount val="10"/>
                <c:pt idx="0">
                  <c:v>0</c:v>
                </c:pt>
                <c:pt idx="1">
                  <c:v>0.72661281871803396</c:v>
                </c:pt>
                <c:pt idx="2">
                  <c:v>1.2901897499999999</c:v>
                </c:pt>
                <c:pt idx="3">
                  <c:v>2.5967222570000001</c:v>
                </c:pt>
                <c:pt idx="4">
                  <c:v>2.848753742</c:v>
                </c:pt>
                <c:pt idx="5">
                  <c:v>5.4208667380860002E-3</c:v>
                </c:pt>
                <c:pt idx="6">
                  <c:v>7.1364000000000003E-5</c:v>
                </c:pt>
                <c:pt idx="7">
                  <c:v>1.8458146869999999E-5</c:v>
                </c:pt>
                <c:pt idx="8">
                  <c:v>0</c:v>
                </c:pt>
                <c:pt idx="9">
                  <c:v>0.19384077845559999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905-4691-86A5-41BB85E264C7}"/>
            </c:ext>
          </c:extLst>
        </c:ser>
        <c:ser>
          <c:idx val="8"/>
          <c:order val="8"/>
          <c:tx>
            <c:strRef>
              <c:f>CANISTER!$CG$113</c:f>
              <c:strCache>
                <c:ptCount val="1"/>
                <c:pt idx="0">
                  <c:v>C10+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CANISTER!$A$114:$A$123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CANISTER!$CG$114:$CG$123</c:f>
              <c:numCache>
                <c:formatCode>0.0</c:formatCode>
                <c:ptCount val="10"/>
                <c:pt idx="0">
                  <c:v>0</c:v>
                </c:pt>
                <c:pt idx="1">
                  <c:v>0.43427775766002003</c:v>
                </c:pt>
                <c:pt idx="2">
                  <c:v>0.77126476300000002</c:v>
                </c:pt>
                <c:pt idx="3">
                  <c:v>1.5507450174999999</c:v>
                </c:pt>
                <c:pt idx="4">
                  <c:v>1.7443427199999999</c:v>
                </c:pt>
                <c:pt idx="5">
                  <c:v>3.2319549087326E-3</c:v>
                </c:pt>
                <c:pt idx="6">
                  <c:v>4.2198720000000001E-5</c:v>
                </c:pt>
                <c:pt idx="7">
                  <c:v>1.092487477E-5</c:v>
                </c:pt>
                <c:pt idx="8">
                  <c:v>0</c:v>
                </c:pt>
                <c:pt idx="9">
                  <c:v>0.1169523383708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05-4691-86A5-41BB85E26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0971064"/>
        <c:axId val="-2081416520"/>
      </c:barChart>
      <c:catAx>
        <c:axId val="-2080971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Canister</a:t>
                </a:r>
              </a:p>
            </c:rich>
          </c:tx>
          <c:layout>
            <c:manualLayout>
              <c:xMode val="edge"/>
              <c:yMode val="edge"/>
              <c:x val="0.484543051137384"/>
              <c:y val="0.9018285214348209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1416520"/>
        <c:crosses val="autoZero"/>
        <c:auto val="1"/>
        <c:lblAlgn val="ctr"/>
        <c:lblOffset val="100"/>
        <c:noMultiLvlLbl val="0"/>
      </c:catAx>
      <c:valAx>
        <c:axId val="-208141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Concentrations (ppb)</a:t>
                </a:r>
              </a:p>
            </c:rich>
          </c:tx>
          <c:layout>
            <c:manualLayout>
              <c:xMode val="edge"/>
              <c:yMode val="edge"/>
              <c:x val="2.42277407631738E-2"/>
              <c:y val="0.197584937299503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0971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7124847583028504"/>
          <c:y val="0.16666666666666699"/>
          <c:w val="0.329943675271966"/>
          <c:h val="0.346644065325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13517520456401"/>
          <c:y val="4.9005090916217901E-2"/>
          <c:w val="0.78249464537699898"/>
          <c:h val="0.780470285022710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CANISTER!$BY$113</c:f>
              <c:strCache>
                <c:ptCount val="1"/>
                <c:pt idx="0">
                  <c:v>C2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CANISTER!$A$138:$A$147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CANISTER!$BY$138:$BY$147</c:f>
              <c:numCache>
                <c:formatCode>0.000000</c:formatCode>
                <c:ptCount val="10"/>
                <c:pt idx="0">
                  <c:v>0</c:v>
                </c:pt>
                <c:pt idx="1">
                  <c:v>6.92566381167887</c:v>
                </c:pt>
                <c:pt idx="2">
                  <c:v>11.719451529711041</c:v>
                </c:pt>
                <c:pt idx="3">
                  <c:v>17.067045551410899</c:v>
                </c:pt>
                <c:pt idx="4">
                  <c:v>9.4168347150406397</c:v>
                </c:pt>
                <c:pt idx="5">
                  <c:v>4.4121937248816398E-2</c:v>
                </c:pt>
                <c:pt idx="6">
                  <c:v>5.92685084689214E-4</c:v>
                </c:pt>
                <c:pt idx="7">
                  <c:v>1.5076921551744301E-4</c:v>
                </c:pt>
                <c:pt idx="8">
                  <c:v>0</c:v>
                </c:pt>
                <c:pt idx="9">
                  <c:v>2.2628541736059091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0-4DBE-886D-7E0D82DD5027}"/>
            </c:ext>
          </c:extLst>
        </c:ser>
        <c:ser>
          <c:idx val="1"/>
          <c:order val="1"/>
          <c:tx>
            <c:strRef>
              <c:f>CANISTER!$BZ$113</c:f>
              <c:strCache>
                <c:ptCount val="1"/>
                <c:pt idx="0">
                  <c:v>C3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CANISTER!$A$138:$A$147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CANISTER!$BZ$138:$BZ$147</c:f>
              <c:numCache>
                <c:formatCode>0.000000</c:formatCode>
                <c:ptCount val="10"/>
                <c:pt idx="0">
                  <c:v>0</c:v>
                </c:pt>
                <c:pt idx="1">
                  <c:v>4.8650424773477106</c:v>
                </c:pt>
                <c:pt idx="2">
                  <c:v>8.7913355557544488</c:v>
                </c:pt>
                <c:pt idx="3">
                  <c:v>12.034139037950739</c:v>
                </c:pt>
                <c:pt idx="4">
                  <c:v>6.1648255404444683</c:v>
                </c:pt>
                <c:pt idx="5">
                  <c:v>3.2388658559587002E-2</c:v>
                </c:pt>
                <c:pt idx="6">
                  <c:v>4.7901833783143199E-4</c:v>
                </c:pt>
                <c:pt idx="7">
                  <c:v>1.2430669851313099E-4</c:v>
                </c:pt>
                <c:pt idx="8">
                  <c:v>0</c:v>
                </c:pt>
                <c:pt idx="9">
                  <c:v>1.283150953231992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D0-4DBE-886D-7E0D82DD5027}"/>
            </c:ext>
          </c:extLst>
        </c:ser>
        <c:ser>
          <c:idx val="2"/>
          <c:order val="2"/>
          <c:tx>
            <c:strRef>
              <c:f>CANISTER!$CA$113</c:f>
              <c:strCache>
                <c:ptCount val="1"/>
                <c:pt idx="0">
                  <c:v>C4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CANISTER!$A$138:$A$147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CANISTER!$CA$138:$CA$147</c:f>
              <c:numCache>
                <c:formatCode>0.000000</c:formatCode>
                <c:ptCount val="10"/>
                <c:pt idx="0">
                  <c:v>0</c:v>
                </c:pt>
                <c:pt idx="1">
                  <c:v>12.534647848648349</c:v>
                </c:pt>
                <c:pt idx="2">
                  <c:v>22.42417382699913</c:v>
                </c:pt>
                <c:pt idx="3">
                  <c:v>30.99472924959948</c:v>
                </c:pt>
                <c:pt idx="4">
                  <c:v>15.899368562088039</c:v>
                </c:pt>
                <c:pt idx="5">
                  <c:v>8.3252831975481306E-2</c:v>
                </c:pt>
                <c:pt idx="6">
                  <c:v>1.20426720147706E-3</c:v>
                </c:pt>
                <c:pt idx="7">
                  <c:v>3.1218983805590499E-4</c:v>
                </c:pt>
                <c:pt idx="8">
                  <c:v>0</c:v>
                </c:pt>
                <c:pt idx="9">
                  <c:v>3.273328300648676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D0-4DBE-886D-7E0D82DD5027}"/>
            </c:ext>
          </c:extLst>
        </c:ser>
        <c:ser>
          <c:idx val="3"/>
          <c:order val="3"/>
          <c:tx>
            <c:strRef>
              <c:f>CANISTER!$CB$113</c:f>
              <c:strCache>
                <c:ptCount val="1"/>
                <c:pt idx="0">
                  <c:v>C5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CANISTER!$A$138:$A$147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CANISTER!$CB$138:$CB$147</c:f>
              <c:numCache>
                <c:formatCode>0.000000</c:formatCode>
                <c:ptCount val="10"/>
                <c:pt idx="0">
                  <c:v>0</c:v>
                </c:pt>
                <c:pt idx="1">
                  <c:v>6.6827082909070779</c:v>
                </c:pt>
                <c:pt idx="2">
                  <c:v>12.03501508021478</c:v>
                </c:pt>
                <c:pt idx="3">
                  <c:v>16.525974925051599</c:v>
                </c:pt>
                <c:pt idx="4">
                  <c:v>8.4172859340297848</c:v>
                </c:pt>
                <c:pt idx="5">
                  <c:v>4.4527224008926003E-2</c:v>
                </c:pt>
                <c:pt idx="6">
                  <c:v>6.4832535552105796E-4</c:v>
                </c:pt>
                <c:pt idx="7">
                  <c:v>1.68117397827176E-4</c:v>
                </c:pt>
                <c:pt idx="8">
                  <c:v>0</c:v>
                </c:pt>
                <c:pt idx="9">
                  <c:v>1.684424873198088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D0-4DBE-886D-7E0D82DD5027}"/>
            </c:ext>
          </c:extLst>
        </c:ser>
        <c:ser>
          <c:idx val="4"/>
          <c:order val="4"/>
          <c:tx>
            <c:strRef>
              <c:f>CANISTER!$CC$113</c:f>
              <c:strCache>
                <c:ptCount val="1"/>
                <c:pt idx="0">
                  <c:v>C6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CANISTER!$A$138:$A$147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CANISTER!$CC$138:$CC$147</c:f>
              <c:numCache>
                <c:formatCode>0.000000</c:formatCode>
                <c:ptCount val="10"/>
                <c:pt idx="0">
                  <c:v>0</c:v>
                </c:pt>
                <c:pt idx="1">
                  <c:v>17.856520303851369</c:v>
                </c:pt>
                <c:pt idx="2">
                  <c:v>31.437142577338069</c:v>
                </c:pt>
                <c:pt idx="3">
                  <c:v>44.075299472564858</c:v>
                </c:pt>
                <c:pt idx="4">
                  <c:v>22.70652622846481</c:v>
                </c:pt>
                <c:pt idx="5">
                  <c:v>0.11796556908582401</c:v>
                </c:pt>
                <c:pt idx="6">
                  <c:v>1.64681611613398E-3</c:v>
                </c:pt>
                <c:pt idx="7">
                  <c:v>4.26899227912315E-4</c:v>
                </c:pt>
                <c:pt idx="8">
                  <c:v>0</c:v>
                </c:pt>
                <c:pt idx="9">
                  <c:v>4.6628523781279956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D0-4DBE-886D-7E0D82DD5027}"/>
            </c:ext>
          </c:extLst>
        </c:ser>
        <c:ser>
          <c:idx val="5"/>
          <c:order val="5"/>
          <c:tx>
            <c:strRef>
              <c:f>CANISTER!$CD$113</c:f>
              <c:strCache>
                <c:ptCount val="1"/>
                <c:pt idx="0">
                  <c:v>C7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CANISTER!$A$138:$A$147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CANISTER!$CD$138:$CD$147</c:f>
              <c:numCache>
                <c:formatCode>0.000000</c:formatCode>
                <c:ptCount val="10"/>
                <c:pt idx="0">
                  <c:v>0</c:v>
                </c:pt>
                <c:pt idx="1">
                  <c:v>27.703985343001531</c:v>
                </c:pt>
                <c:pt idx="2">
                  <c:v>46.815770840428662</c:v>
                </c:pt>
                <c:pt idx="3">
                  <c:v>68.161221244558675</c:v>
                </c:pt>
                <c:pt idx="4">
                  <c:v>35.4355156847163</c:v>
                </c:pt>
                <c:pt idx="5">
                  <c:v>0.18105148804482901</c:v>
                </c:pt>
                <c:pt idx="6">
                  <c:v>2.31940777149354E-3</c:v>
                </c:pt>
                <c:pt idx="7">
                  <c:v>6.0216192274743004E-4</c:v>
                </c:pt>
                <c:pt idx="8">
                  <c:v>0</c:v>
                </c:pt>
                <c:pt idx="9">
                  <c:v>7.3307435295117473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D0-4DBE-886D-7E0D82DD5027}"/>
            </c:ext>
          </c:extLst>
        </c:ser>
        <c:ser>
          <c:idx val="6"/>
          <c:order val="6"/>
          <c:tx>
            <c:strRef>
              <c:f>CANISTER!$CE$113</c:f>
              <c:strCache>
                <c:ptCount val="1"/>
                <c:pt idx="0">
                  <c:v>C8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CANISTER!$A$138:$A$147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CANISTER!$CE$138:$CE$147</c:f>
              <c:numCache>
                <c:formatCode>0.000000</c:formatCode>
                <c:ptCount val="10"/>
                <c:pt idx="0">
                  <c:v>0</c:v>
                </c:pt>
                <c:pt idx="1">
                  <c:v>10.70584663994231</c:v>
                </c:pt>
                <c:pt idx="2">
                  <c:v>18.809346966803609</c:v>
                </c:pt>
                <c:pt idx="3">
                  <c:v>26.429797129655469</c:v>
                </c:pt>
                <c:pt idx="4">
                  <c:v>13.56925764989403</c:v>
                </c:pt>
                <c:pt idx="5">
                  <c:v>7.0635943455176403E-2</c:v>
                </c:pt>
                <c:pt idx="6">
                  <c:v>9.8459068527210602E-4</c:v>
                </c:pt>
                <c:pt idx="7">
                  <c:v>2.5495124350188403E-4</c:v>
                </c:pt>
                <c:pt idx="8">
                  <c:v>0</c:v>
                </c:pt>
                <c:pt idx="9">
                  <c:v>2.7867624127340078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D0-4DBE-886D-7E0D82DD5027}"/>
            </c:ext>
          </c:extLst>
        </c:ser>
        <c:ser>
          <c:idx val="7"/>
          <c:order val="7"/>
          <c:tx>
            <c:strRef>
              <c:f>CANISTER!$CF$113</c:f>
              <c:strCache>
                <c:ptCount val="1"/>
                <c:pt idx="0">
                  <c:v>C9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CANISTER!$A$138:$A$147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CANISTER!$CF$138:$CF$147</c:f>
              <c:numCache>
                <c:formatCode>0.000000</c:formatCode>
                <c:ptCount val="10"/>
                <c:pt idx="0">
                  <c:v>0</c:v>
                </c:pt>
                <c:pt idx="1">
                  <c:v>1.5025354410306511</c:v>
                </c:pt>
                <c:pt idx="2">
                  <c:v>2.7712780988601882</c:v>
                </c:pt>
                <c:pt idx="3">
                  <c:v>3.715507674910028</c:v>
                </c:pt>
                <c:pt idx="4">
                  <c:v>1.75447517910297</c:v>
                </c:pt>
                <c:pt idx="5">
                  <c:v>1.02318534157592E-2</c:v>
                </c:pt>
                <c:pt idx="6">
                  <c:v>1.5354457129676199E-4</c:v>
                </c:pt>
                <c:pt idx="7">
                  <c:v>3.9643642936051898E-5</c:v>
                </c:pt>
                <c:pt idx="8">
                  <c:v>0</c:v>
                </c:pt>
                <c:pt idx="9">
                  <c:v>0.29662951281975902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8D0-4DBE-886D-7E0D82DD5027}"/>
            </c:ext>
          </c:extLst>
        </c:ser>
        <c:ser>
          <c:idx val="8"/>
          <c:order val="8"/>
          <c:tx>
            <c:strRef>
              <c:f>CANISTER!$CG$113</c:f>
              <c:strCache>
                <c:ptCount val="1"/>
                <c:pt idx="0">
                  <c:v>C10+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CANISTER!$A$138:$A$147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CANISTER!$CG$138:$CG$147</c:f>
              <c:numCache>
                <c:formatCode>0.000000</c:formatCode>
                <c:ptCount val="10"/>
                <c:pt idx="0">
                  <c:v>0</c:v>
                </c:pt>
                <c:pt idx="1">
                  <c:v>0.89831563162513595</c:v>
                </c:pt>
                <c:pt idx="2">
                  <c:v>1.6567224082412659</c:v>
                </c:pt>
                <c:pt idx="3">
                  <c:v>2.2292933507807682</c:v>
                </c:pt>
                <c:pt idx="4">
                  <c:v>1.1162306347169939</c:v>
                </c:pt>
                <c:pt idx="5">
                  <c:v>6.1052933687907301E-3</c:v>
                </c:pt>
                <c:pt idx="6">
                  <c:v>9.0830230725203506E-5</c:v>
                </c:pt>
                <c:pt idx="7">
                  <c:v>2.3464041170473902E-5</c:v>
                </c:pt>
                <c:pt idx="8">
                  <c:v>0</c:v>
                </c:pt>
                <c:pt idx="9">
                  <c:v>0.17843650822250001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D0-4DBE-886D-7E0D82DD5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2445000"/>
        <c:axId val="-2080730312"/>
      </c:barChart>
      <c:catAx>
        <c:axId val="-2082445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Canister</a:t>
                </a:r>
              </a:p>
            </c:rich>
          </c:tx>
          <c:layout>
            <c:manualLayout>
              <c:xMode val="edge"/>
              <c:yMode val="edge"/>
              <c:x val="0.49039837745586001"/>
              <c:y val="0.9053824556933489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0730312"/>
        <c:crosses val="autoZero"/>
        <c:auto val="1"/>
        <c:lblAlgn val="ctr"/>
        <c:lblOffset val="100"/>
        <c:noMultiLvlLbl val="0"/>
      </c:catAx>
      <c:valAx>
        <c:axId val="-208073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Concentrations (ppb)</a:t>
                </a:r>
              </a:p>
            </c:rich>
          </c:tx>
          <c:layout>
            <c:manualLayout>
              <c:xMode val="edge"/>
              <c:yMode val="edge"/>
              <c:x val="1.64982470612497E-2"/>
              <c:y val="0.12774328846728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2445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8206854891746496"/>
          <c:y val="0.18046048537647799"/>
          <c:w val="0.35555768459443698"/>
          <c:h val="0.341475532733267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62002377181599"/>
          <c:y val="2.7199620880723301E-2"/>
          <c:w val="0.79113559813521905"/>
          <c:h val="0.792384827809687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Analyses!$BR$56</c:f>
              <c:strCache>
                <c:ptCount val="1"/>
                <c:pt idx="0">
                  <c:v>C2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Analyses!$CE$60:$CE$69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Analyses!$BR$60:$BR$69</c:f>
              <c:numCache>
                <c:formatCode>0.000</c:formatCode>
                <c:ptCount val="10"/>
                <c:pt idx="0">
                  <c:v>0</c:v>
                </c:pt>
                <c:pt idx="1">
                  <c:v>5.2678431521507587</c:v>
                </c:pt>
                <c:pt idx="2">
                  <c:v>10.072836544534759</c:v>
                </c:pt>
                <c:pt idx="3">
                  <c:v>13.67370538326912</c:v>
                </c:pt>
                <c:pt idx="4">
                  <c:v>9.7315468125304623</c:v>
                </c:pt>
                <c:pt idx="5">
                  <c:v>2.291600339548979</c:v>
                </c:pt>
                <c:pt idx="6">
                  <c:v>3.0016542138207472</c:v>
                </c:pt>
                <c:pt idx="7">
                  <c:v>4.0256572969246083</c:v>
                </c:pt>
                <c:pt idx="8">
                  <c:v>0.67310062661703596</c:v>
                </c:pt>
                <c:pt idx="9">
                  <c:v>1.4309155535569931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C-4094-BC7B-DE7A669304E8}"/>
            </c:ext>
          </c:extLst>
        </c:ser>
        <c:ser>
          <c:idx val="1"/>
          <c:order val="1"/>
          <c:tx>
            <c:strRef>
              <c:f>Analyses!$BS$56</c:f>
              <c:strCache>
                <c:ptCount val="1"/>
                <c:pt idx="0">
                  <c:v>C3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Analyses!$CE$60:$CE$69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Analyses!$BS$60:$BS$69</c:f>
              <c:numCache>
                <c:formatCode>0.000</c:formatCode>
                <c:ptCount val="10"/>
                <c:pt idx="0">
                  <c:v>0</c:v>
                </c:pt>
                <c:pt idx="1">
                  <c:v>3.9526378816523762</c:v>
                </c:pt>
                <c:pt idx="2">
                  <c:v>7.5579841980232612</c:v>
                </c:pt>
                <c:pt idx="3">
                  <c:v>10.2598358226359</c:v>
                </c:pt>
                <c:pt idx="4">
                  <c:v>7.3019031636461511</c:v>
                </c:pt>
                <c:pt idx="5">
                  <c:v>1.719463934306888</c:v>
                </c:pt>
                <c:pt idx="6">
                  <c:v>2.2522409666516601</c:v>
                </c:pt>
                <c:pt idx="7">
                  <c:v>3.0205845297193341</c:v>
                </c:pt>
                <c:pt idx="8">
                  <c:v>0.50504978187215099</c:v>
                </c:pt>
                <c:pt idx="9">
                  <c:v>1.073663520168735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C-4094-BC7B-DE7A669304E8}"/>
            </c:ext>
          </c:extLst>
        </c:ser>
        <c:ser>
          <c:idx val="2"/>
          <c:order val="2"/>
          <c:tx>
            <c:strRef>
              <c:f>Analyses!$BT$56</c:f>
              <c:strCache>
                <c:ptCount val="1"/>
                <c:pt idx="0">
                  <c:v>C4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Analyses!$CE$60:$CE$69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Analyses!$BT$60:$BT$69</c:f>
              <c:numCache>
                <c:formatCode>0.000</c:formatCode>
                <c:ptCount val="10"/>
                <c:pt idx="0">
                  <c:v>0</c:v>
                </c:pt>
                <c:pt idx="1">
                  <c:v>11.36930621138913</c:v>
                </c:pt>
                <c:pt idx="2">
                  <c:v>21.739668358449439</c:v>
                </c:pt>
                <c:pt idx="3">
                  <c:v>29.511232406992789</c:v>
                </c:pt>
                <c:pt idx="4">
                  <c:v>21.003080848554511</c:v>
                </c:pt>
                <c:pt idx="5">
                  <c:v>4.9458393543509986</c:v>
                </c:pt>
                <c:pt idx="6">
                  <c:v>6.4783109352261707</c:v>
                </c:pt>
                <c:pt idx="7">
                  <c:v>8.6883624263114712</c:v>
                </c:pt>
                <c:pt idx="8">
                  <c:v>1.4527173482685301</c:v>
                </c:pt>
                <c:pt idx="9">
                  <c:v>3.088269073536615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5C-4094-BC7B-DE7A669304E8}"/>
            </c:ext>
          </c:extLst>
        </c:ser>
        <c:ser>
          <c:idx val="3"/>
          <c:order val="3"/>
          <c:tx>
            <c:strRef>
              <c:f>Analyses!$BU$56</c:f>
              <c:strCache>
                <c:ptCount val="1"/>
                <c:pt idx="0">
                  <c:v>C5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Analyses!$CE$60:$CE$69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Analyses!$BU$60:$BU$69</c:f>
              <c:numCache>
                <c:formatCode>0.000</c:formatCode>
                <c:ptCount val="10"/>
                <c:pt idx="0">
                  <c:v>0</c:v>
                </c:pt>
                <c:pt idx="1">
                  <c:v>6.8322668406636016</c:v>
                </c:pt>
                <c:pt idx="2">
                  <c:v>13.064228589750501</c:v>
                </c:pt>
                <c:pt idx="3">
                  <c:v>17.73446953160904</c:v>
                </c:pt>
                <c:pt idx="4">
                  <c:v>12.621583952907081</c:v>
                </c:pt>
                <c:pt idx="5">
                  <c:v>2.9721509467421341</c:v>
                </c:pt>
                <c:pt idx="6">
                  <c:v>3.8930738748082501</c:v>
                </c:pt>
                <c:pt idx="7">
                  <c:v>5.2211814337000462</c:v>
                </c:pt>
                <c:pt idx="8">
                  <c:v>0.87299544782153704</c:v>
                </c:pt>
                <c:pt idx="9">
                  <c:v>1.855863321284676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5C-4094-BC7B-DE7A669304E8}"/>
            </c:ext>
          </c:extLst>
        </c:ser>
        <c:ser>
          <c:idx val="4"/>
          <c:order val="4"/>
          <c:tx>
            <c:strRef>
              <c:f>Analyses!$BV$56</c:f>
              <c:strCache>
                <c:ptCount val="1"/>
                <c:pt idx="0">
                  <c:v>C6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Analyses!$CE$60:$CE$69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Analyses!$BV$60:$BV$69</c:f>
              <c:numCache>
                <c:formatCode>0.000</c:formatCode>
                <c:ptCount val="10"/>
                <c:pt idx="0">
                  <c:v>0</c:v>
                </c:pt>
                <c:pt idx="1">
                  <c:v>17.822621643682911</c:v>
                </c:pt>
                <c:pt idx="2">
                  <c:v>34.079290029470428</c:v>
                </c:pt>
                <c:pt idx="3">
                  <c:v>46.262060291923731</c:v>
                </c:pt>
                <c:pt idx="4">
                  <c:v>32.924609149895851</c:v>
                </c:pt>
                <c:pt idx="5">
                  <c:v>7.7531400671338586</c:v>
                </c:pt>
                <c:pt idx="6">
                  <c:v>10.155455622525849</c:v>
                </c:pt>
                <c:pt idx="7">
                  <c:v>13.61995123961225</c:v>
                </c:pt>
                <c:pt idx="8">
                  <c:v>2.277292138324849</c:v>
                </c:pt>
                <c:pt idx="9">
                  <c:v>4.8411970095759456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5C-4094-BC7B-DE7A669304E8}"/>
            </c:ext>
          </c:extLst>
        </c:ser>
        <c:ser>
          <c:idx val="5"/>
          <c:order val="5"/>
          <c:tx>
            <c:strRef>
              <c:f>Analyses!$BW$56</c:f>
              <c:strCache>
                <c:ptCount val="1"/>
                <c:pt idx="0">
                  <c:v>C7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Analyses!$CE$60:$CE$69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Analyses!$BW$60:$BW$69</c:f>
              <c:numCache>
                <c:formatCode>0.000</c:formatCode>
                <c:ptCount val="10"/>
                <c:pt idx="0">
                  <c:v>0</c:v>
                </c:pt>
                <c:pt idx="1">
                  <c:v>26.17339489454271</c:v>
                </c:pt>
                <c:pt idx="2">
                  <c:v>50.047110548583802</c:v>
                </c:pt>
                <c:pt idx="3">
                  <c:v>67.938106798380772</c:v>
                </c:pt>
                <c:pt idx="4">
                  <c:v>48.351404987275629</c:v>
                </c:pt>
                <c:pt idx="5">
                  <c:v>11.3858668329932</c:v>
                </c:pt>
                <c:pt idx="6">
                  <c:v>14.91378516900652</c:v>
                </c:pt>
                <c:pt idx="7">
                  <c:v>20.001567073895629</c:v>
                </c:pt>
                <c:pt idx="8">
                  <c:v>3.3443153099611571</c:v>
                </c:pt>
                <c:pt idx="9">
                  <c:v>7.1095354896243368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5C-4094-BC7B-DE7A669304E8}"/>
            </c:ext>
          </c:extLst>
        </c:ser>
        <c:ser>
          <c:idx val="6"/>
          <c:order val="6"/>
          <c:tx>
            <c:strRef>
              <c:f>Analyses!$BX$56</c:f>
              <c:strCache>
                <c:ptCount val="1"/>
                <c:pt idx="0">
                  <c:v>C8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Analyses!$CE$60:$CE$69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Analyses!$BX$60:$BX$69</c:f>
              <c:numCache>
                <c:formatCode>0.000</c:formatCode>
                <c:ptCount val="10"/>
                <c:pt idx="0">
                  <c:v>0</c:v>
                </c:pt>
                <c:pt idx="1">
                  <c:v>10.41249902943928</c:v>
                </c:pt>
                <c:pt idx="2">
                  <c:v>19.910122172268309</c:v>
                </c:pt>
                <c:pt idx="3">
                  <c:v>27.02765437767416</c:v>
                </c:pt>
                <c:pt idx="4">
                  <c:v>19.23552368848442</c:v>
                </c:pt>
                <c:pt idx="5">
                  <c:v>4.5296121433825096</c:v>
                </c:pt>
                <c:pt idx="6">
                  <c:v>5.9331154488455384</c:v>
                </c:pt>
                <c:pt idx="7">
                  <c:v>7.9571755434610187</c:v>
                </c:pt>
                <c:pt idx="8">
                  <c:v>1.330460953170816</c:v>
                </c:pt>
                <c:pt idx="9">
                  <c:v>2.8283694829711501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5C-4094-BC7B-DE7A669304E8}"/>
            </c:ext>
          </c:extLst>
        </c:ser>
        <c:ser>
          <c:idx val="7"/>
          <c:order val="7"/>
          <c:tx>
            <c:strRef>
              <c:f>Analyses!$BY$56</c:f>
              <c:strCache>
                <c:ptCount val="1"/>
                <c:pt idx="0">
                  <c:v>C9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Analyses!$CE$60:$CE$69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Analyses!$BY$60:$BY$69</c:f>
              <c:numCache>
                <c:formatCode>0.000</c:formatCode>
                <c:ptCount val="10"/>
                <c:pt idx="0">
                  <c:v>0</c:v>
                </c:pt>
                <c:pt idx="1">
                  <c:v>1.426730996711481</c:v>
                </c:pt>
                <c:pt idx="2">
                  <c:v>2.7281047874457731</c:v>
                </c:pt>
                <c:pt idx="3">
                  <c:v>3.7033561453411301</c:v>
                </c:pt>
                <c:pt idx="4">
                  <c:v>2.6356706307243281</c:v>
                </c:pt>
                <c:pt idx="5">
                  <c:v>0.62065197122928994</c:v>
                </c:pt>
                <c:pt idx="6">
                  <c:v>0.81296139322584204</c:v>
                </c:pt>
                <c:pt idx="7">
                  <c:v>1.090300125073983</c:v>
                </c:pt>
                <c:pt idx="8">
                  <c:v>0.18230108607321799</c:v>
                </c:pt>
                <c:pt idx="9">
                  <c:v>0.38754600601629802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5C-4094-BC7B-DE7A669304E8}"/>
            </c:ext>
          </c:extLst>
        </c:ser>
        <c:ser>
          <c:idx val="8"/>
          <c:order val="8"/>
          <c:tx>
            <c:strRef>
              <c:f>Analyses!$BZ$56</c:f>
              <c:strCache>
                <c:ptCount val="1"/>
                <c:pt idx="0">
                  <c:v>C10+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Analyses!$CE$60:$CE$69</c:f>
              <c:strCache>
                <c:ptCount val="10"/>
                <c:pt idx="0">
                  <c:v>S0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</c:strCache>
            </c:strRef>
          </c:cat>
          <c:val>
            <c:numRef>
              <c:f>Analyses!$BZ$60:$BZ$69</c:f>
              <c:numCache>
                <c:formatCode>0.000</c:formatCode>
                <c:ptCount val="10"/>
                <c:pt idx="0">
                  <c:v>0</c:v>
                </c:pt>
                <c:pt idx="1">
                  <c:v>0.78085376718996502</c:v>
                </c:pt>
                <c:pt idx="2">
                  <c:v>1.4930991935242821</c:v>
                </c:pt>
                <c:pt idx="3">
                  <c:v>2.02685692257411</c:v>
                </c:pt>
                <c:pt idx="4">
                  <c:v>1.4425097273534839</c:v>
                </c:pt>
                <c:pt idx="5">
                  <c:v>0.339684517239289</c:v>
                </c:pt>
                <c:pt idx="6">
                  <c:v>0.44493598859461297</c:v>
                </c:pt>
                <c:pt idx="7">
                  <c:v>0.59672423322549795</c:v>
                </c:pt>
                <c:pt idx="8">
                  <c:v>9.9773881797761699E-2</c:v>
                </c:pt>
                <c:pt idx="9">
                  <c:v>0.212104986472406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5C-4094-BC7B-DE7A66930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9970152"/>
        <c:axId val="2089976536"/>
      </c:barChart>
      <c:catAx>
        <c:axId val="2089970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Canister</a:t>
                </a:r>
              </a:p>
            </c:rich>
          </c:tx>
          <c:layout>
            <c:manualLayout>
              <c:xMode val="edge"/>
              <c:yMode val="edge"/>
              <c:x val="0.43620634526805541"/>
              <c:y val="0.910042629150162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976536"/>
        <c:crosses val="autoZero"/>
        <c:auto val="1"/>
        <c:lblAlgn val="ctr"/>
        <c:lblOffset val="100"/>
        <c:noMultiLvlLbl val="0"/>
      </c:catAx>
      <c:valAx>
        <c:axId val="2089976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Concentrations (ppb)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970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1477007300433095"/>
          <c:y val="6.8561655651847894E-2"/>
          <c:w val="0.33568990844982899"/>
          <c:h val="0.27662480112625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E1C47-2523-417B-92F2-25AAC9A2EB4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D005D-F5A3-4B46-A033-F1520BBC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4DCD0-2B5B-498B-95FD-3F69B8D582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16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4DCD0-2B5B-498B-95FD-3F69B8D582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74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4DCD0-2B5B-498B-95FD-3F69B8D582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68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4DCD0-2B5B-498B-95FD-3F69B8D582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45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4DCD0-2B5B-498B-95FD-3F69B8D582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5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2B4DCD0-2B5B-498B-95FD-3F69B8D582B9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89389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D005D-F5A3-4B46-A033-F1520BBC15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6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D005D-F5A3-4B46-A033-F1520BBC15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4DCD0-2B5B-498B-95FD-3F69B8D582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52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4DCD0-2B5B-498B-95FD-3F69B8D582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85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4DCD0-2B5B-498B-95FD-3F69B8D582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03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4DCD0-2B5B-498B-95FD-3F69B8D582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5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4DCD0-2B5B-498B-95FD-3F69B8D582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48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4DCD0-2B5B-498B-95FD-3F69B8D582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1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4DCD0-2B5B-498B-95FD-3F69B8D582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72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4DCD0-2B5B-498B-95FD-3F69B8D582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6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A5F5-B6D5-4F1D-A2D8-6EE70BEEBA1B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8E85-5156-47B7-9A58-03A8C0067EB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1"/>
            <a:ext cx="3969487" cy="2530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" y="5572125"/>
            <a:ext cx="3429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3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8E85-5156-47B7-9A58-03A8C00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8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8E85-5156-47B7-9A58-03A8C00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28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229600" cy="4144963"/>
          </a:xfrm>
        </p:spPr>
        <p:txBody>
          <a:bodyPr/>
          <a:lstStyle>
            <a:lvl1pPr marL="164592" indent="-256032">
              <a:buFont typeface="Arial"/>
              <a:buChar char="•"/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 marL="594360" indent="-283464">
              <a:buClr>
                <a:srgbClr val="1D66B2"/>
              </a:buClr>
              <a:buFont typeface="Lucida Grande"/>
              <a:buChar char="»"/>
              <a:defRPr sz="2400">
                <a:solidFill>
                  <a:srgbClr val="1D66B2"/>
                </a:solidFill>
              </a:defRPr>
            </a:lvl2pPr>
            <a:lvl3pPr marL="868680" indent="-228600">
              <a:buClr>
                <a:schemeClr val="accent6">
                  <a:lumMod val="75000"/>
                </a:schemeClr>
              </a:buClr>
              <a:buFont typeface="Arial"/>
              <a:buChar char="•"/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647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1914-F368-BA4B-9724-0EC606E5BB2A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68B0-D035-F141-9BA1-752242EE3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86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1914-F368-BA4B-9724-0EC606E5BB2A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68B0-D035-F141-9BA1-752242EE3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451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1914-F368-BA4B-9724-0EC606E5BB2A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68B0-D035-F141-9BA1-752242EE3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30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1914-F368-BA4B-9724-0EC606E5BB2A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68B0-D035-F141-9BA1-752242EE3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0208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1914-F368-BA4B-9724-0EC606E5BB2A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68B0-D035-F141-9BA1-752242EE3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582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1914-F368-BA4B-9724-0EC606E5BB2A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68B0-D035-F141-9BA1-752242EE3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033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1914-F368-BA4B-9724-0EC606E5BB2A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68B0-D035-F141-9BA1-752242EE3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190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8E85-5156-47B7-9A58-03A8C0067E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6200" y="76200"/>
            <a:ext cx="899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13" y="4114800"/>
            <a:ext cx="4302787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828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6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1914-F368-BA4B-9724-0EC606E5BB2A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68B0-D035-F141-9BA1-752242EE3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5583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1914-F368-BA4B-9724-0EC606E5BB2A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68B0-D035-F141-9BA1-752242EE3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359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1914-F368-BA4B-9724-0EC606E5BB2A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68B0-D035-F141-9BA1-752242EE3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8590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1914-F368-BA4B-9724-0EC606E5BB2A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68B0-D035-F141-9BA1-752242EE3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233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77850" y="6353175"/>
            <a:ext cx="217488" cy="203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0141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52546" cy="982766"/>
          </a:xfrm>
          <a:prstGeom prst="rect">
            <a:avLst/>
          </a:prstGeom>
          <a:solidFill>
            <a:srgbClr val="05265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82766"/>
          </a:xfrm>
        </p:spPr>
        <p:txBody>
          <a:bodyPr anchor="ctr" anchorCtr="0"/>
          <a:lstStyle>
            <a:lvl1pPr algn="ctr">
              <a:defRPr sz="3200">
                <a:solidFill>
                  <a:srgbClr val="FFF8F2"/>
                </a:solidFill>
              </a:defRPr>
            </a:lvl1pPr>
          </a:lstStyle>
          <a:p>
            <a:r>
              <a:rPr lang="en-US" dirty="0" smtClean="0"/>
              <a:t>Click to edit Master title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0" y="1042588"/>
            <a:ext cx="8904716" cy="5725681"/>
          </a:xfrm>
          <a:prstGeom prst="rect">
            <a:avLst/>
          </a:prstGeom>
        </p:spPr>
        <p:txBody>
          <a:bodyPr vert="horz"/>
          <a:lstStyle>
            <a:lvl1pPr>
              <a:defRPr sz="2900">
                <a:solidFill>
                  <a:srgbClr val="052656"/>
                </a:solidFill>
              </a:defRPr>
            </a:lvl1pPr>
            <a:lvl2pPr>
              <a:defRPr sz="2400">
                <a:solidFill>
                  <a:srgbClr val="052656"/>
                </a:solidFill>
              </a:defRPr>
            </a:lvl2pPr>
            <a:lvl3pPr>
              <a:defRPr>
                <a:solidFill>
                  <a:srgbClr val="052656"/>
                </a:solidFill>
              </a:defRPr>
            </a:lvl3pPr>
            <a:lvl4pPr>
              <a:defRPr sz="1700">
                <a:solidFill>
                  <a:srgbClr val="052656"/>
                </a:solidFill>
              </a:defRPr>
            </a:lvl4pPr>
            <a:lvl5pPr>
              <a:defRPr sz="1700">
                <a:solidFill>
                  <a:srgbClr val="05265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8282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77850" y="6353175"/>
            <a:ext cx="217488" cy="203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0137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77850" y="6353175"/>
            <a:ext cx="217488" cy="20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81D20-8A85-6D40-BFDC-E85C277C8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489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77850" y="6353175"/>
            <a:ext cx="217488" cy="203200"/>
          </a:xfrm>
          <a:prstGeom prst="rect">
            <a:avLst/>
          </a:prstGeom>
        </p:spPr>
        <p:txBody>
          <a:bodyPr/>
          <a:lstStyle>
            <a:lvl1pPr>
              <a:defRPr sz="1000" dirty="0" smtClean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2382302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77850" y="6353175"/>
            <a:ext cx="217488" cy="20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726D0-1CDC-6E4A-8C5D-C299E5FDF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402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8E85-5156-47B7-9A58-03A8C00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81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77850" y="6353175"/>
            <a:ext cx="217488" cy="20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809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77850" y="6353175"/>
            <a:ext cx="217488" cy="20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86233-2793-2047-917C-EF1C80A79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723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77850" y="6353175"/>
            <a:ext cx="217488" cy="20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5182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77850" y="6353175"/>
            <a:ext cx="217488" cy="20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8A64E-C563-E746-8ABB-F4FFBB239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7410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6588" y="0"/>
            <a:ext cx="2201862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453188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77850" y="6353175"/>
            <a:ext cx="217488" cy="20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1ADC3-E5B4-E145-8C4B-DB64C318A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853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8E85-5156-47B7-9A58-03A8C00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4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8E85-5156-47B7-9A58-03A8C00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8E85-5156-47B7-9A58-03A8C00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2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8E85-5156-47B7-9A58-03A8C00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9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8E85-5156-47B7-9A58-03A8C00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8E85-5156-47B7-9A58-03A8C00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2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18E85-5156-47B7-9A58-03A8C006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1914-F368-BA4B-9724-0EC606E5BB2A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68B0-D035-F141-9BA1-752242EE3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9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807450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934200" y="5943600"/>
            <a:ext cx="2057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4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627063" indent="-285750" algn="l" rtl="0" eaLnBrk="0" fontAlgn="base" hangingPunct="0">
        <a:spcBef>
          <a:spcPts val="500"/>
        </a:spcBef>
        <a:spcAft>
          <a:spcPct val="0"/>
        </a:spcAft>
        <a:buClr>
          <a:srgbClr val="7F7F7F"/>
        </a:buClr>
        <a:buSzPct val="100000"/>
        <a:buFont typeface="Arial" charset="0"/>
        <a:buChar char="•"/>
        <a:defRPr sz="20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2pPr>
      <a:lvl3pPr marL="914400" indent="-234950" algn="l" rtl="0" eaLnBrk="0" fontAlgn="base" hangingPunct="0">
        <a:spcBef>
          <a:spcPts val="500"/>
        </a:spcBef>
        <a:spcAft>
          <a:spcPct val="0"/>
        </a:spcAft>
        <a:buClr>
          <a:srgbClr val="7F7F7F"/>
        </a:buClr>
        <a:buSzPct val="100000"/>
        <a:buFont typeface="Arial" charset="0"/>
        <a:buChar char="•"/>
        <a:defRPr sz="20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3pPr>
      <a:lvl4pPr marL="1201738" indent="-223838" algn="l" rtl="0" eaLnBrk="0" fontAlgn="base" hangingPunct="0">
        <a:spcBef>
          <a:spcPts val="500"/>
        </a:spcBef>
        <a:spcAft>
          <a:spcPct val="0"/>
        </a:spcAft>
        <a:buClr>
          <a:srgbClr val="7F7F7F"/>
        </a:buClr>
        <a:buSzPct val="100000"/>
        <a:buFont typeface="Arial" charset="0"/>
        <a:buChar char="•"/>
        <a:defRPr sz="20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4pPr>
      <a:lvl5pPr marL="1541463" indent="-223838" algn="l" rtl="0" eaLnBrk="0" fontAlgn="base" hangingPunct="0">
        <a:spcBef>
          <a:spcPts val="500"/>
        </a:spcBef>
        <a:spcAft>
          <a:spcPct val="0"/>
        </a:spcAft>
        <a:buClr>
          <a:srgbClr val="7F7F7F"/>
        </a:buClr>
        <a:buSzPct val="100000"/>
        <a:buFont typeface="Arial" charset="0"/>
        <a:buChar char="•"/>
        <a:defRPr sz="20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5pPr>
      <a:lvl6pPr marL="1998663" indent="-223838" algn="l" rtl="0" fontAlgn="base">
        <a:spcBef>
          <a:spcPts val="500"/>
        </a:spcBef>
        <a:spcAft>
          <a:spcPct val="0"/>
        </a:spcAft>
        <a:buClr>
          <a:srgbClr val="7F7F7F"/>
        </a:buClr>
        <a:buSzPct val="100000"/>
        <a:buFont typeface="Arial" charset="0"/>
        <a:buChar char="•"/>
        <a:defRPr sz="20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6pPr>
      <a:lvl7pPr marL="2455863" indent="-223838" algn="l" rtl="0" fontAlgn="base">
        <a:spcBef>
          <a:spcPts val="500"/>
        </a:spcBef>
        <a:spcAft>
          <a:spcPct val="0"/>
        </a:spcAft>
        <a:buClr>
          <a:srgbClr val="7F7F7F"/>
        </a:buClr>
        <a:buSzPct val="100000"/>
        <a:buFont typeface="Arial" charset="0"/>
        <a:buChar char="•"/>
        <a:defRPr sz="20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7pPr>
      <a:lvl8pPr marL="2913063" indent="-223838" algn="l" rtl="0" fontAlgn="base">
        <a:spcBef>
          <a:spcPts val="500"/>
        </a:spcBef>
        <a:spcAft>
          <a:spcPct val="0"/>
        </a:spcAft>
        <a:buClr>
          <a:srgbClr val="7F7F7F"/>
        </a:buClr>
        <a:buSzPct val="100000"/>
        <a:buFont typeface="Arial" charset="0"/>
        <a:buChar char="•"/>
        <a:defRPr sz="20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8pPr>
      <a:lvl9pPr marL="3370263" indent="-223838" algn="l" rtl="0" fontAlgn="base">
        <a:spcBef>
          <a:spcPts val="500"/>
        </a:spcBef>
        <a:spcAft>
          <a:spcPct val="0"/>
        </a:spcAft>
        <a:buClr>
          <a:srgbClr val="7F7F7F"/>
        </a:buClr>
        <a:buSzPct val="100000"/>
        <a:buFont typeface="Arial" charset="0"/>
        <a:buChar char="•"/>
        <a:defRPr sz="20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microsoft.com/office/2007/relationships/hdphoto" Target="../media/hdphoto1.wdp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0662"/>
          <a:stretch/>
        </p:blipFill>
        <p:spPr>
          <a:xfrm>
            <a:off x="-792" y="0"/>
            <a:ext cx="9152542" cy="685719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7520" y="-53268"/>
            <a:ext cx="8914080" cy="1923604"/>
            <a:chOff x="453296" y="185912"/>
            <a:chExt cx="11605671" cy="1923604"/>
          </a:xfrm>
        </p:grpSpPr>
        <p:sp>
          <p:nvSpPr>
            <p:cNvPr id="12" name="TextBox 11"/>
            <p:cNvSpPr txBox="1"/>
            <p:nvPr/>
          </p:nvSpPr>
          <p:spPr>
            <a:xfrm>
              <a:off x="453296" y="185912"/>
              <a:ext cx="11605671" cy="192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small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sym typeface="Gill Sans" charset="0"/>
                </a:rPr>
                <a:t>Produced Water</a:t>
              </a:r>
              <a:r>
                <a:rPr kumimoji="0" lang="en-US" sz="4000" b="1" i="0" u="none" strike="noStrike" kern="1200" cap="small" spc="0" normalizeH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sym typeface="Gill Sans" charset="0"/>
                </a:rPr>
                <a:t> Emissions Research Summary</a:t>
              </a:r>
              <a:endParaRPr kumimoji="0" lang="en-US" sz="4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sym typeface="Gill Sans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sym typeface="Gill Sans" charset="0"/>
                </a:rPr>
                <a:t>Marc Mansfield</a:t>
              </a:r>
              <a:r>
                <a:rPr lang="en-US" sz="2400" dirty="0" smtClean="0">
                  <a:solidFill>
                    <a:srgbClr val="1F497D">
                      <a:lumMod val="75000"/>
                    </a:srgbClr>
                  </a:solidFill>
                  <a:latin typeface="Calibri"/>
                  <a:sym typeface="Gill Sans" charset="0"/>
                </a:rPr>
                <a:t>, Huy Tran, and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sym typeface="Gill Sans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sym typeface="Gill Sans" charset="0"/>
                </a:rPr>
                <a:t>Seth Lyman</a:t>
              </a:r>
              <a:endPara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sym typeface="Gill Sans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608634" y="1512206"/>
              <a:ext cx="11063588" cy="2042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55" y="5149604"/>
            <a:ext cx="5474619" cy="18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Gill Sans" charset="0"/>
              </a:rPr>
              <a:t>Mass-Transfer Law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5303" y="1195403"/>
            <a:ext cx="1823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F = S 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1717" y="2129311"/>
            <a:ext cx="1001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Flux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(g/m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/h)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7558" y="1992337"/>
            <a:ext cx="2104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Mass-transfer coefficient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(m/h)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8813" y="2129310"/>
            <a:ext cx="2173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Pond concentration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(g/m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3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191447" y="1793104"/>
            <a:ext cx="921404" cy="4109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922192" y="1793104"/>
            <a:ext cx="261480" cy="2739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4880950" y="1743296"/>
            <a:ext cx="734633" cy="3735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27094" y="3522820"/>
            <a:ext cx="87164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Proportionality between flux and concentration.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  may depend on: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temperature, wind speed, salinity,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nature of compound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7067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Gill Sans" charset="0"/>
              </a:rPr>
              <a:t>WATER-9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022" y="1141791"/>
            <a:ext cx="7558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Semi-empirical algorithm for estimating S  (H = Henry’s law coefficient,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anti-correlates with solubility.)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 descr="PP3Fig0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34655" r="711" b="17672"/>
          <a:stretch/>
        </p:blipFill>
        <p:spPr>
          <a:xfrm>
            <a:off x="209145" y="1653914"/>
            <a:ext cx="6827020" cy="4482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08353" y="2669961"/>
            <a:ext cx="18869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Blue, tan, black: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Temperature modulation.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Salinity modulation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about 30% to 50% in H.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6740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Gill Sans" charset="0"/>
              </a:rPr>
              <a:t>WATER-9 prediction of flux chamber results.</a:t>
            </a:r>
          </a:p>
        </p:txBody>
      </p:sp>
      <p:pic>
        <p:nvPicPr>
          <p:cNvPr id="2" name="Picture 1" descr="PP3Fig0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t="6910" r="17793" b="25472"/>
          <a:stretch/>
        </p:blipFill>
        <p:spPr>
          <a:xfrm>
            <a:off x="314335" y="1093477"/>
            <a:ext cx="4803035" cy="5269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2224" y="1773052"/>
            <a:ext cx="3724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Accurate to within about 1 order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agnitude over a range of about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5 orders.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695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Gill Sans" charset="0"/>
              </a:rPr>
              <a:t>Wind Speed Correction</a:t>
            </a:r>
          </a:p>
        </p:txBody>
      </p:sp>
      <p:pic>
        <p:nvPicPr>
          <p:cNvPr id="2" name="Picture 1" descr="PP3FigS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" t="8001" r="8712" b="24545"/>
          <a:stretch/>
        </p:blipFill>
        <p:spPr>
          <a:xfrm>
            <a:off x="305920" y="1158838"/>
            <a:ext cx="4588803" cy="4626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65535" y="1548207"/>
            <a:ext cx="223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Based on WATER-9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398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Gill Sans" charset="0"/>
              </a:rPr>
              <a:t>Basin-wide scale 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9840"/>
            <a:ext cx="9144000" cy="542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11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algn="ctr">
              <a:defRPr/>
            </a:pPr>
            <a:r>
              <a:rPr lang="en-US" altLang="en-US" sz="3200" b="1" dirty="0" smtClean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518" y="1018776"/>
            <a:ext cx="878858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Funding Provided By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U.S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. Department of Energy/Research Partnership to Secure Energy for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America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(Contract No. 12122-15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Bureau of Land Management (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Cooperative Agreement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No. L13AC00292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Uintah Impact Mitigation Special Service District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GSI, Inc./State of Wyoming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Utah State and Institutional Trust Lands Administration</a:t>
            </a:r>
          </a:p>
          <a:p>
            <a:pPr lvl="1" algn="l"/>
            <a:endParaRPr lang="en-US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373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21" descr="IMG_9698 copy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" t="12299" r="18693" b="1712"/>
          <a:stretch/>
        </p:blipFill>
        <p:spPr>
          <a:xfrm>
            <a:off x="4574033" y="1111988"/>
            <a:ext cx="2145028" cy="1528892"/>
          </a:xfrm>
          <a:prstGeom prst="rect">
            <a:avLst/>
          </a:prstGeom>
        </p:spPr>
      </p:pic>
      <p:pic>
        <p:nvPicPr>
          <p:cNvPr id="9" name="Picture 8" descr="DSC_0509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"/>
                    </a14:imgEffect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1" t="14504" r="-46" b="1362"/>
          <a:stretch/>
        </p:blipFill>
        <p:spPr>
          <a:xfrm rot="16200000">
            <a:off x="1748601" y="3453831"/>
            <a:ext cx="3473477" cy="2025043"/>
          </a:xfrm>
          <a:prstGeom prst="rect">
            <a:avLst/>
          </a:prstGeom>
        </p:spPr>
      </p:pic>
      <p:pic>
        <p:nvPicPr>
          <p:cNvPr id="10" name="Picture 9" descr="trevor1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 t="66" r="9002" b="2266"/>
          <a:stretch/>
        </p:blipFill>
        <p:spPr>
          <a:xfrm flipH="1">
            <a:off x="6803884" y="1111987"/>
            <a:ext cx="1722295" cy="1522208"/>
          </a:xfrm>
          <a:prstGeom prst="rect">
            <a:avLst/>
          </a:prstGeom>
        </p:spPr>
      </p:pic>
      <p:pic>
        <p:nvPicPr>
          <p:cNvPr id="12" name="Picture 11" descr="pond_05c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" t="8884" r="21902" b="5599"/>
          <a:stretch/>
        </p:blipFill>
        <p:spPr>
          <a:xfrm>
            <a:off x="535459" y="2730455"/>
            <a:ext cx="1862936" cy="3472637"/>
          </a:xfrm>
          <a:prstGeom prst="rect">
            <a:avLst/>
          </a:prstGeom>
        </p:spPr>
      </p:pic>
      <p:pic>
        <p:nvPicPr>
          <p:cNvPr id="13" name="Picture 12" descr="brc_rob_04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" t="1698" r="17486" b="1529"/>
          <a:stretch/>
        </p:blipFill>
        <p:spPr>
          <a:xfrm>
            <a:off x="523402" y="1110195"/>
            <a:ext cx="1871579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19" y="1113309"/>
            <a:ext cx="2026918" cy="15201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514350" marR="0" lvl="0" indent="-51435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noProof="0" dirty="0" smtClean="0">
                <a:solidFill>
                  <a:prstClr val="white"/>
                </a:solidFill>
                <a:latin typeface="Calibri"/>
                <a:sym typeface="Gill Sans" charset="0"/>
              </a:rPr>
              <a:t>Thank You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778" y="6252822"/>
            <a:ext cx="886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binghamresearch.usu.edu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0" t="62" r="1230"/>
          <a:stretch/>
        </p:blipFill>
        <p:spPr>
          <a:xfrm>
            <a:off x="4581832" y="2751154"/>
            <a:ext cx="3944347" cy="345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78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10800000" flipV="1">
            <a:off x="0" y="-2382"/>
            <a:ext cx="9150724" cy="686038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514350" marR="0" lvl="0" indent="-51435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72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Gill Sans" charset="0"/>
              </a:rPr>
              <a:t>Measurement Techniques: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Gill Sans" charset="0"/>
              </a:rPr>
              <a:t>Flux Chamber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60385" y="5070030"/>
            <a:ext cx="9257373" cy="1787970"/>
          </a:xfrm>
          <a:prstGeom prst="rect">
            <a:avLst/>
          </a:prstGeom>
          <a:solidFill>
            <a:srgbClr val="996633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106354" y="3167057"/>
            <a:ext cx="914400" cy="1319133"/>
            <a:chOff x="4073685" y="2539017"/>
            <a:chExt cx="914400" cy="1319133"/>
          </a:xfrm>
        </p:grpSpPr>
        <p:cxnSp>
          <p:nvCxnSpPr>
            <p:cNvPr id="39" name="Straight Connector 38"/>
            <p:cNvCxnSpPr/>
            <p:nvPr/>
          </p:nvCxnSpPr>
          <p:spPr bwMode="auto">
            <a:xfrm flipH="1">
              <a:off x="4529070" y="2554091"/>
              <a:ext cx="3630" cy="71214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0" name="Oval 39"/>
            <p:cNvSpPr/>
            <p:nvPr/>
          </p:nvSpPr>
          <p:spPr>
            <a:xfrm>
              <a:off x="4073685" y="2943750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390783" y="2539017"/>
              <a:ext cx="280204" cy="29420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16761" y="3167057"/>
            <a:ext cx="914400" cy="1319133"/>
            <a:chOff x="4073685" y="2539017"/>
            <a:chExt cx="914400" cy="1319133"/>
          </a:xfrm>
        </p:grpSpPr>
        <p:cxnSp>
          <p:nvCxnSpPr>
            <p:cNvPr id="43" name="Straight Connector 42"/>
            <p:cNvCxnSpPr/>
            <p:nvPr/>
          </p:nvCxnSpPr>
          <p:spPr bwMode="auto">
            <a:xfrm flipH="1">
              <a:off x="4529070" y="2554091"/>
              <a:ext cx="3630" cy="71214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4" name="Oval 43"/>
            <p:cNvSpPr/>
            <p:nvPr/>
          </p:nvSpPr>
          <p:spPr>
            <a:xfrm>
              <a:off x="4073685" y="2943750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390783" y="2539017"/>
              <a:ext cx="280204" cy="29420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7242636" y="3514355"/>
            <a:ext cx="1310664" cy="612974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90174" y="4409208"/>
            <a:ext cx="32734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Fused silica-lined canisters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for C2-C11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h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ydrocarbons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51477" y="4084324"/>
            <a:ext cx="26455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Control/measurement of flow, pressure, temp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561110" y="2444097"/>
            <a:ext cx="6378076" cy="1868130"/>
          </a:xfrm>
          <a:custGeom>
            <a:avLst/>
            <a:gdLst>
              <a:gd name="connsiteX0" fmla="*/ 0 w 6366617"/>
              <a:gd name="connsiteY0" fmla="*/ 1495514 h 1495514"/>
              <a:gd name="connsiteX1" fmla="*/ 256374 w 6366617"/>
              <a:gd name="connsiteY1" fmla="*/ 940038 h 1495514"/>
              <a:gd name="connsiteX2" fmla="*/ 948583 w 6366617"/>
              <a:gd name="connsiteY2" fmla="*/ 623843 h 1495514"/>
              <a:gd name="connsiteX3" fmla="*/ 2127903 w 6366617"/>
              <a:gd name="connsiteY3" fmla="*/ 376015 h 1495514"/>
              <a:gd name="connsiteX4" fmla="*/ 4332718 w 6366617"/>
              <a:gd name="connsiteY4" fmla="*/ 76912 h 1495514"/>
              <a:gd name="connsiteX5" fmla="*/ 6366617 w 6366617"/>
              <a:gd name="connsiteY5" fmla="*/ 0 h 149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6617" h="1495514">
                <a:moveTo>
                  <a:pt x="0" y="1495514"/>
                </a:moveTo>
                <a:cubicBezTo>
                  <a:pt x="49138" y="1290415"/>
                  <a:pt x="98277" y="1085316"/>
                  <a:pt x="256374" y="940038"/>
                </a:cubicBezTo>
                <a:cubicBezTo>
                  <a:pt x="414471" y="794760"/>
                  <a:pt x="636661" y="717847"/>
                  <a:pt x="948583" y="623843"/>
                </a:cubicBezTo>
                <a:cubicBezTo>
                  <a:pt x="1260505" y="529839"/>
                  <a:pt x="1563881" y="467170"/>
                  <a:pt x="2127903" y="376015"/>
                </a:cubicBezTo>
                <a:cubicBezTo>
                  <a:pt x="2691926" y="284860"/>
                  <a:pt x="3626266" y="139581"/>
                  <a:pt x="4332718" y="76912"/>
                </a:cubicBezTo>
                <a:cubicBezTo>
                  <a:pt x="5039170" y="14243"/>
                  <a:pt x="5702893" y="7121"/>
                  <a:pt x="6366617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2701635" y="2663277"/>
            <a:ext cx="4208221" cy="1752859"/>
          </a:xfrm>
          <a:custGeom>
            <a:avLst/>
            <a:gdLst>
              <a:gd name="connsiteX0" fmla="*/ 0 w 4221622"/>
              <a:gd name="connsiteY0" fmla="*/ 1384418 h 1384418"/>
              <a:gd name="connsiteX1" fmla="*/ 1572426 w 4221622"/>
              <a:gd name="connsiteY1" fmla="*/ 239282 h 1384418"/>
              <a:gd name="connsiteX2" fmla="*/ 4221622 w 4221622"/>
              <a:gd name="connsiteY2" fmla="*/ 0 h 138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1622" h="1384418">
                <a:moveTo>
                  <a:pt x="0" y="1384418"/>
                </a:moveTo>
                <a:cubicBezTo>
                  <a:pt x="434411" y="927218"/>
                  <a:pt x="868822" y="470018"/>
                  <a:pt x="1572426" y="239282"/>
                </a:cubicBezTo>
                <a:cubicBezTo>
                  <a:pt x="2276030" y="8546"/>
                  <a:pt x="3248826" y="4273"/>
                  <a:pt x="4221622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00921" y="3460360"/>
            <a:ext cx="1946988" cy="920687"/>
          </a:xfrm>
          <a:prstGeom prst="rect">
            <a:avLst/>
          </a:prstGeom>
          <a:solidFill>
            <a:schemeClr val="bg1">
              <a:alpha val="59000"/>
            </a:schemeClr>
          </a:solidFill>
          <a:ln w="1270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Acrylic </a:t>
            </a:r>
            <a:r>
              <a:rPr lang="en-US" sz="2000" dirty="0" smtClean="0">
                <a:solidFill>
                  <a:srgbClr val="000000"/>
                </a:solidFill>
                <a:latin typeface="Gill Sans" charset="0"/>
                <a:sym typeface="Gill Sans" charset="0"/>
              </a:rPr>
              <a:t>floating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flux chamber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832122" y="2219854"/>
            <a:ext cx="2043244" cy="971999"/>
          </a:xfrm>
          <a:prstGeom prst="rect">
            <a:avLst/>
          </a:prstGeom>
          <a:solidFill>
            <a:srgbClr val="FFF618"/>
          </a:solidFill>
          <a:ln w="12700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Cavity ring-down CH</a:t>
            </a:r>
            <a:r>
              <a:rPr kumimoji="0" lang="en-US" sz="1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4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/CO</a:t>
            </a:r>
            <a:r>
              <a:rPr kumimoji="0" lang="en-US" sz="1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2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/H</a:t>
            </a:r>
            <a:r>
              <a:rPr kumimoji="0" lang="en-US" sz="1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2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O analyzer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7545" y="4173890"/>
            <a:ext cx="2333911" cy="1756350"/>
            <a:chOff x="417545" y="3810205"/>
            <a:chExt cx="2333911" cy="1756350"/>
          </a:xfrm>
        </p:grpSpPr>
        <p:grpSp>
          <p:nvGrpSpPr>
            <p:cNvPr id="8" name="Group 7"/>
            <p:cNvGrpSpPr/>
            <p:nvPr/>
          </p:nvGrpSpPr>
          <p:grpSpPr>
            <a:xfrm>
              <a:off x="417545" y="3810205"/>
              <a:ext cx="2333911" cy="1756350"/>
              <a:chOff x="417545" y="3810205"/>
              <a:chExt cx="2333911" cy="175635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54478" y="3907891"/>
                <a:ext cx="2296978" cy="1658664"/>
                <a:chOff x="2459118" y="3893935"/>
                <a:chExt cx="2296978" cy="1658664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2702325" y="3893935"/>
                  <a:ext cx="1837583" cy="1523565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459118" y="4687961"/>
                  <a:ext cx="2296978" cy="86463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endParaRPr>
                </a:p>
              </p:txBody>
            </p:sp>
          </p:grpSp>
          <p:sp>
            <p:nvSpPr>
              <p:cNvPr id="10" name="Isosceles Triangle 9"/>
              <p:cNvSpPr/>
              <p:nvPr/>
            </p:nvSpPr>
            <p:spPr>
              <a:xfrm rot="5400000">
                <a:off x="1409445" y="3893940"/>
                <a:ext cx="153519" cy="348920"/>
              </a:xfrm>
              <a:prstGeom prst="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 rot="16200000" flipH="1">
                <a:off x="1673485" y="3892813"/>
                <a:ext cx="153519" cy="348920"/>
              </a:xfrm>
              <a:prstGeom prst="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561787" y="4004482"/>
                <a:ext cx="112809" cy="11277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1552106" y="3946023"/>
                <a:ext cx="137155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Rectangle 13"/>
              <p:cNvSpPr/>
              <p:nvPr/>
            </p:nvSpPr>
            <p:spPr>
              <a:xfrm>
                <a:off x="1493183" y="3810205"/>
                <a:ext cx="251189" cy="97697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314734">
                <a:off x="463552" y="4388142"/>
                <a:ext cx="549654" cy="11118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417545" y="3937726"/>
                <a:ext cx="306832" cy="269060"/>
                <a:chOff x="1296709" y="2737445"/>
                <a:chExt cx="306832" cy="26906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1317537" y="2905921"/>
                  <a:ext cx="265176" cy="10058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317537" y="2737445"/>
                  <a:ext cx="265176" cy="10058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296709" y="2810113"/>
                  <a:ext cx="306832" cy="123791"/>
                </a:xfrm>
                <a:prstGeom prst="rect">
                  <a:avLst/>
                </a:prstGeom>
                <a:solidFill>
                  <a:schemeClr val="accent6"/>
                </a:solidFill>
                <a:ln w="12700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 rot="2940000">
                <a:off x="2453867" y="3992432"/>
                <a:ext cx="306832" cy="269060"/>
                <a:chOff x="1296709" y="2737445"/>
                <a:chExt cx="306832" cy="26906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1317537" y="2905921"/>
                  <a:ext cx="265176" cy="10058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317537" y="2737445"/>
                  <a:ext cx="265176" cy="10058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296709" y="2810113"/>
                  <a:ext cx="306832" cy="123791"/>
                </a:xfrm>
                <a:prstGeom prst="rect">
                  <a:avLst/>
                </a:prstGeom>
                <a:solidFill>
                  <a:schemeClr val="accent6"/>
                </a:solidFill>
                <a:ln w="12700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endParaRPr>
                </a:p>
              </p:txBody>
            </p:sp>
          </p:grpSp>
        </p:grpSp>
        <p:sp>
          <p:nvSpPr>
            <p:cNvPr id="63" name="Freeform 62"/>
            <p:cNvSpPr/>
            <p:nvPr/>
          </p:nvSpPr>
          <p:spPr>
            <a:xfrm>
              <a:off x="569343" y="4209691"/>
              <a:ext cx="0" cy="181154"/>
            </a:xfrm>
            <a:custGeom>
              <a:avLst/>
              <a:gdLst>
                <a:gd name="connsiteX0" fmla="*/ 0 w 0"/>
                <a:gd name="connsiteY0" fmla="*/ 0 h 181154"/>
                <a:gd name="connsiteX1" fmla="*/ 0 w 0"/>
                <a:gd name="connsiteY1" fmla="*/ 181154 h 18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1154">
                  <a:moveTo>
                    <a:pt x="0" y="0"/>
                  </a:moveTo>
                  <a:lnTo>
                    <a:pt x="0" y="181154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 flipH="1">
              <a:off x="2268747" y="4215222"/>
              <a:ext cx="237005" cy="22851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65" name="Freeform 64"/>
          <p:cNvSpPr/>
          <p:nvPr/>
        </p:nvSpPr>
        <p:spPr>
          <a:xfrm>
            <a:off x="4485736" y="2812211"/>
            <a:ext cx="0" cy="379563"/>
          </a:xfrm>
          <a:custGeom>
            <a:avLst/>
            <a:gdLst>
              <a:gd name="connsiteX0" fmla="*/ 0 w 0"/>
              <a:gd name="connsiteY0" fmla="*/ 0 h 379563"/>
              <a:gd name="connsiteX1" fmla="*/ 0 w 0"/>
              <a:gd name="connsiteY1" fmla="*/ 379563 h 37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79563">
                <a:moveTo>
                  <a:pt x="0" y="0"/>
                </a:moveTo>
                <a:lnTo>
                  <a:pt x="0" y="379563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5564298" y="2465518"/>
            <a:ext cx="45719" cy="807719"/>
          </a:xfrm>
          <a:custGeom>
            <a:avLst/>
            <a:gdLst>
              <a:gd name="connsiteX0" fmla="*/ 0 w 0"/>
              <a:gd name="connsiteY0" fmla="*/ 0 h 595223"/>
              <a:gd name="connsiteX1" fmla="*/ 0 w 0"/>
              <a:gd name="connsiteY1" fmla="*/ 595223 h 59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95223">
                <a:moveTo>
                  <a:pt x="0" y="0"/>
                </a:moveTo>
                <a:lnTo>
                  <a:pt x="0" y="595223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2418766" y="6007145"/>
            <a:ext cx="315389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8" name="Rectangle 67"/>
          <p:cNvSpPr/>
          <p:nvPr/>
        </p:nvSpPr>
        <p:spPr>
          <a:xfrm>
            <a:off x="-113373" y="5070030"/>
            <a:ext cx="3500809" cy="1787970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26007" y="5333983"/>
            <a:ext cx="7988503" cy="1200329"/>
            <a:chOff x="726007" y="5333983"/>
            <a:chExt cx="7988503" cy="1200329"/>
          </a:xfrm>
        </p:grpSpPr>
        <p:sp>
          <p:nvSpPr>
            <p:cNvPr id="50" name="TextBox 49"/>
            <p:cNvSpPr txBox="1"/>
            <p:nvPr/>
          </p:nvSpPr>
          <p:spPr>
            <a:xfrm>
              <a:off x="726007" y="5333983"/>
              <a:ext cx="65495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(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Conc</a:t>
              </a:r>
              <a:r>
                <a:rPr kumimoji="0" lang="en-US" sz="3600" b="0" i="0" u="none" strike="noStrike" kern="120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in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 –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Conc</a:t>
              </a:r>
              <a:r>
                <a:rPr kumimoji="0" lang="en-US" sz="3600" b="0" i="0" u="none" strike="noStrike" kern="120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out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Surface area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44238" y="5635935"/>
              <a:ext cx="7970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Flux =                              × Flow Rate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5701" y="1063442"/>
            <a:ext cx="8586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~225 hour-long measurements in Uinta Basin and Wyoming at 10 facilities (facilities in Basin account for 25% of total Basin pond area)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Evidence </a:t>
            </a:r>
            <a:r>
              <a:rPr lang="en-US" sz="2000" dirty="0" smtClean="0"/>
              <a:t>exists that chamber is biased low in high winds.  </a:t>
            </a:r>
            <a:r>
              <a:rPr lang="en-US" sz="2000" dirty="0" smtClean="0"/>
              <a:t>More about this later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3449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Gill Sans" charset="0"/>
              </a:rPr>
              <a:t>Water Composition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08" y="1380596"/>
            <a:ext cx="8174915" cy="49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67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smtClean="0">
                <a:solidFill>
                  <a:prstClr val="white"/>
                </a:solidFill>
                <a:latin typeface="Arial"/>
                <a:sym typeface="Gill Sans" charset="0"/>
              </a:rPr>
              <a:t>Emission Flux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Gill Sans" charset="0"/>
              </a:rPr>
              <a:t> Composition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" y="1242894"/>
            <a:ext cx="7202773" cy="53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84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smtClean="0">
                <a:solidFill>
                  <a:prstClr val="white"/>
                </a:solidFill>
                <a:latin typeface="Arial"/>
                <a:sym typeface="Gill Sans" charset="0"/>
              </a:rPr>
              <a:t>Emission Flux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Gill Sans" charset="0"/>
              </a:rPr>
              <a:t> Composition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211580"/>
            <a:ext cx="6118860" cy="5554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5570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Gill Sans" charset="0"/>
              </a:rPr>
              <a:t>Inversed-modeling: Case study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51" y="1212829"/>
            <a:ext cx="5967629" cy="39508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393" y="5374786"/>
            <a:ext cx="8862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Inverse dispersion models: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Utilized models: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EPA regulatory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AERMOD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and the Heavy Gas dispersion model for Steady-state (HEGADAS-S).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95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Gill Sans" charset="0"/>
              </a:rPr>
              <a:t>Inversed-modeling: Wind complexities</a:t>
            </a:r>
          </a:p>
        </p:txBody>
      </p:sp>
      <p:pic>
        <p:nvPicPr>
          <p:cNvPr id="3" name="Picture 2" descr="D:\OpenFOAM_Tutorials\Screenshot from 2017-07-12 08-50-2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 t="8258"/>
          <a:stretch/>
        </p:blipFill>
        <p:spPr bwMode="auto">
          <a:xfrm>
            <a:off x="253574" y="1283000"/>
            <a:ext cx="4087906" cy="27122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pic>
        <p:nvPicPr>
          <p:cNvPr id="4" name="OpenFOAM_WindVector_Water_level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" t="14632" r="8085" b="11555"/>
          <a:stretch/>
        </p:blipFill>
        <p:spPr bwMode="auto">
          <a:xfrm>
            <a:off x="253574" y="4202303"/>
            <a:ext cx="4280006" cy="2621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pic>
        <p:nvPicPr>
          <p:cNvPr id="5" name="Cross_section_win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0205" y="4202303"/>
            <a:ext cx="4206527" cy="2621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1480" y="1106646"/>
            <a:ext cx="46752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Fluid dynamic model suggests: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wind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speeds at water level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significantly differ from wind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speed at 6 m above ground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level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emission rate is not uniform at every point over pond’s surface. Emissions are mainly released from up-wind part of the pond.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749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Gill Sans" charset="0"/>
              </a:rPr>
              <a:t>Inversed-modeling: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Gill Sans" charset="0"/>
              </a:rPr>
              <a:t>Results vary with techniques used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Gill Sans" charset="0"/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626981" y="1723243"/>
          <a:ext cx="3468609" cy="252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/>
          </p:nvPr>
        </p:nvGraphicFramePr>
        <p:xfrm>
          <a:off x="4963885" y="1777927"/>
          <a:ext cx="3534655" cy="238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787679" y="4508559"/>
          <a:ext cx="3307911" cy="234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/>
          <p:nvPr>
            <p:extLst/>
          </p:nvPr>
        </p:nvGraphicFramePr>
        <p:xfrm>
          <a:off x="5000142" y="4381127"/>
          <a:ext cx="3462139" cy="2465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142759" y="1051266"/>
            <a:ext cx="72887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Comparisons of NMHC concentration distributions (excluding alcohols)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3387" y="1439372"/>
            <a:ext cx="2514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02BB0"/>
                </a:solidFill>
                <a:effectLst/>
                <a:uLnTx/>
                <a:uFillTx/>
                <a:latin typeface="Arial"/>
              </a:rPr>
              <a:t>Canister measurements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102BB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9689" y="1384689"/>
            <a:ext cx="2514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02BB0"/>
                </a:solidFill>
                <a:effectLst/>
                <a:uLnTx/>
                <a:uFillTx/>
                <a:latin typeface="Arial"/>
              </a:rPr>
              <a:t>HEGADAS-S full-pond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102BB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0753" y="4244140"/>
            <a:ext cx="2514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02BB0"/>
                </a:solidFill>
                <a:effectLst/>
                <a:uLnTx/>
                <a:uFillTx/>
                <a:latin typeface="Arial"/>
              </a:rPr>
              <a:t>HEGADAS-S partial-pond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102BB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66319" y="4170005"/>
            <a:ext cx="2514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02BB0"/>
                </a:solidFill>
                <a:effectLst/>
                <a:uLnTx/>
                <a:uFillTx/>
                <a:latin typeface="Arial"/>
              </a:rPr>
              <a:t>AERMOD open-pit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102BB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67221" y="2111349"/>
            <a:ext cx="768403" cy="1984241"/>
          </a:xfrm>
          <a:prstGeom prst="ellipse">
            <a:avLst/>
          </a:prstGeom>
          <a:ln w="12700">
            <a:solidFill>
              <a:srgbClr val="FF000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77963" y="1832027"/>
            <a:ext cx="899032" cy="1984241"/>
          </a:xfrm>
          <a:prstGeom prst="ellipse">
            <a:avLst/>
          </a:prstGeom>
          <a:ln w="12700">
            <a:solidFill>
              <a:srgbClr val="FF000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67220" y="4691158"/>
            <a:ext cx="768403" cy="1984241"/>
          </a:xfrm>
          <a:prstGeom prst="ellipse">
            <a:avLst/>
          </a:prstGeom>
          <a:ln w="12700">
            <a:solidFill>
              <a:srgbClr val="FF000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68025" y="4508559"/>
            <a:ext cx="929767" cy="1984241"/>
          </a:xfrm>
          <a:prstGeom prst="ellipse">
            <a:avLst/>
          </a:prstGeom>
          <a:ln w="12700">
            <a:solidFill>
              <a:srgbClr val="FF000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27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10800000" flipV="1">
            <a:off x="0" y="-2381"/>
            <a:ext cx="9150724" cy="1004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" bIns="4572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Gill Sans" charset="0"/>
              </a:rPr>
              <a:t>Inversed-modeling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Gill Sans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Gill Sans" charset="0"/>
              </a:rPr>
              <a:t>consistently overestimate flux-chamber measurements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Gill Sans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68511" y="1390812"/>
          <a:ext cx="7745505" cy="4811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705">
                  <a:extLst>
                    <a:ext uri="{9D8B030D-6E8A-4147-A177-3AD203B41FA5}">
                      <a16:colId xmlns:a16="http://schemas.microsoft.com/office/drawing/2014/main" val="1103148506"/>
                    </a:ext>
                  </a:extLst>
                </a:gridCol>
                <a:gridCol w="1386705">
                  <a:extLst>
                    <a:ext uri="{9D8B030D-6E8A-4147-A177-3AD203B41FA5}">
                      <a16:colId xmlns:a16="http://schemas.microsoft.com/office/drawing/2014/main" val="2762892618"/>
                    </a:ext>
                  </a:extLst>
                </a:gridCol>
                <a:gridCol w="905156">
                  <a:extLst>
                    <a:ext uri="{9D8B030D-6E8A-4147-A177-3AD203B41FA5}">
                      <a16:colId xmlns:a16="http://schemas.microsoft.com/office/drawing/2014/main" val="3832148330"/>
                    </a:ext>
                  </a:extLst>
                </a:gridCol>
                <a:gridCol w="983457">
                  <a:extLst>
                    <a:ext uri="{9D8B030D-6E8A-4147-A177-3AD203B41FA5}">
                      <a16:colId xmlns:a16="http://schemas.microsoft.com/office/drawing/2014/main" val="3247816224"/>
                    </a:ext>
                  </a:extLst>
                </a:gridCol>
                <a:gridCol w="1038267">
                  <a:extLst>
                    <a:ext uri="{9D8B030D-6E8A-4147-A177-3AD203B41FA5}">
                      <a16:colId xmlns:a16="http://schemas.microsoft.com/office/drawing/2014/main" val="516369427"/>
                    </a:ext>
                  </a:extLst>
                </a:gridCol>
                <a:gridCol w="1038267">
                  <a:extLst>
                    <a:ext uri="{9D8B030D-6E8A-4147-A177-3AD203B41FA5}">
                      <a16:colId xmlns:a16="http://schemas.microsoft.com/office/drawing/2014/main" val="418865729"/>
                    </a:ext>
                  </a:extLst>
                </a:gridCol>
                <a:gridCol w="1006948">
                  <a:extLst>
                    <a:ext uri="{9D8B030D-6E8A-4147-A177-3AD203B41FA5}">
                      <a16:colId xmlns:a16="http://schemas.microsoft.com/office/drawing/2014/main" val="2500462106"/>
                    </a:ext>
                  </a:extLst>
                </a:gridCol>
              </a:tblGrid>
              <a:tr h="372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Measurement Campaign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Means of estimation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Alkanes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Alkenes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Aromatics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Alcohols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</a:t>
                      </a:r>
                      <a:r>
                        <a:rPr lang="en-US" sz="1100" dirty="0" smtClean="0">
                          <a:effectLst/>
                        </a:rPr>
                        <a:t>NMHC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extLst>
                  <a:ext uri="{0D108BD9-81ED-4DB2-BD59-A6C34878D82A}">
                    <a16:rowId xmlns:a16="http://schemas.microsoft.com/office/drawing/2014/main" val="3892180140"/>
                  </a:ext>
                </a:extLst>
              </a:tr>
              <a:tr h="184745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April 2015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(Landfarm)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FLUX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287.5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378.3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extLst>
                  <a:ext uri="{0D108BD9-81ED-4DB2-BD59-A6C34878D82A}">
                    <a16:rowId xmlns:a16="http://schemas.microsoft.com/office/drawing/2014/main" val="4294683720"/>
                  </a:ext>
                </a:extLst>
              </a:tr>
              <a:tr h="371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FLUX-C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The developed wind correction factors are not applicable for air-soil exchange interface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71249"/>
                  </a:ext>
                </a:extLst>
              </a:tr>
              <a:tr h="184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AERM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2891.0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1068.8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extLst>
                  <a:ext uri="{0D108BD9-81ED-4DB2-BD59-A6C34878D82A}">
                    <a16:rowId xmlns:a16="http://schemas.microsoft.com/office/drawing/2014/main" val="3681663117"/>
                  </a:ext>
                </a:extLst>
              </a:tr>
              <a:tr h="184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HEGA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2690.4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1027.1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extLst>
                  <a:ext uri="{0D108BD9-81ED-4DB2-BD59-A6C34878D82A}">
                    <a16:rowId xmlns:a16="http://schemas.microsoft.com/office/drawing/2014/main" val="32483074"/>
                  </a:ext>
                </a:extLst>
              </a:tr>
              <a:tr h="184745">
                <a:tc row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Apr2016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(Pond)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FLUX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extLst>
                  <a:ext uri="{0D108BD9-81ED-4DB2-BD59-A6C34878D82A}">
                    <a16:rowId xmlns:a16="http://schemas.microsoft.com/office/drawing/2014/main" val="1399443207"/>
                  </a:ext>
                </a:extLst>
              </a:tr>
              <a:tr h="184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FLUX-C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67.1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659.6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extLst>
                  <a:ext uri="{0D108BD9-81ED-4DB2-BD59-A6C34878D82A}">
                    <a16:rowId xmlns:a16="http://schemas.microsoft.com/office/drawing/2014/main" val="1253870036"/>
                  </a:ext>
                </a:extLst>
              </a:tr>
              <a:tr h="184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AERM-1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714.8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628.1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312.8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extLst>
                  <a:ext uri="{0D108BD9-81ED-4DB2-BD59-A6C34878D82A}">
                    <a16:rowId xmlns:a16="http://schemas.microsoft.com/office/drawing/2014/main" val="3662160761"/>
                  </a:ext>
                </a:extLst>
              </a:tr>
              <a:tr h="184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HEGA-1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Was not performed due to calm and strongly variate wind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37158"/>
                  </a:ext>
                </a:extLst>
              </a:tr>
              <a:tr h="184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AERM-2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525.1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490.6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2658.2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extLst>
                  <a:ext uri="{0D108BD9-81ED-4DB2-BD59-A6C34878D82A}">
                    <a16:rowId xmlns:a16="http://schemas.microsoft.com/office/drawing/2014/main" val="2976046686"/>
                  </a:ext>
                </a:extLst>
              </a:tr>
              <a:tr h="184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HEGA-2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149.6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142.9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866.3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extLst>
                  <a:ext uri="{0D108BD9-81ED-4DB2-BD59-A6C34878D82A}">
                    <a16:rowId xmlns:a16="http://schemas.microsoft.com/office/drawing/2014/main" val="4051439745"/>
                  </a:ext>
                </a:extLst>
              </a:tr>
              <a:tr h="184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AERM-3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659.7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748.6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1729.3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extLst>
                  <a:ext uri="{0D108BD9-81ED-4DB2-BD59-A6C34878D82A}">
                    <a16:rowId xmlns:a16="http://schemas.microsoft.com/office/drawing/2014/main" val="930483439"/>
                  </a:ext>
                </a:extLst>
              </a:tr>
              <a:tr h="184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HEGA-3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495.1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15.1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388.4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1148.4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extLst>
                  <a:ext uri="{0D108BD9-81ED-4DB2-BD59-A6C34878D82A}">
                    <a16:rowId xmlns:a16="http://schemas.microsoft.com/office/drawing/2014/main" val="1946825406"/>
                  </a:ext>
                </a:extLst>
              </a:tr>
              <a:tr h="184745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Jul2016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(Pond)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FLUX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67.6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108.8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extLst>
                  <a:ext uri="{0D108BD9-81ED-4DB2-BD59-A6C34878D82A}">
                    <a16:rowId xmlns:a16="http://schemas.microsoft.com/office/drawing/2014/main" val="865361039"/>
                  </a:ext>
                </a:extLst>
              </a:tr>
              <a:tr h="184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FLUX-C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123.3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545.6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extLst>
                  <a:ext uri="{0D108BD9-81ED-4DB2-BD59-A6C34878D82A}">
                    <a16:rowId xmlns:a16="http://schemas.microsoft.com/office/drawing/2014/main" val="1926399983"/>
                  </a:ext>
                </a:extLst>
              </a:tr>
              <a:tr h="184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AERM-1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261.7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265.8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1327.0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extLst>
                  <a:ext uri="{0D108BD9-81ED-4DB2-BD59-A6C34878D82A}">
                    <a16:rowId xmlns:a16="http://schemas.microsoft.com/office/drawing/2014/main" val="1138057878"/>
                  </a:ext>
                </a:extLst>
              </a:tr>
              <a:tr h="184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HEGA-1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114.9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143.3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686.3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extLst>
                  <a:ext uri="{0D108BD9-81ED-4DB2-BD59-A6C34878D82A}">
                    <a16:rowId xmlns:a16="http://schemas.microsoft.com/office/drawing/2014/main" val="2526633568"/>
                  </a:ext>
                </a:extLst>
              </a:tr>
              <a:tr h="184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AERM-2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417.4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1063.7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1935.8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b"/>
                </a:tc>
                <a:extLst>
                  <a:ext uri="{0D108BD9-81ED-4DB2-BD59-A6C34878D82A}">
                    <a16:rowId xmlns:a16="http://schemas.microsoft.com/office/drawing/2014/main" val="952529002"/>
                  </a:ext>
                </a:extLst>
              </a:tr>
              <a:tr h="184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HEGA-2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160.8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424.0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728.8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extLst>
                  <a:ext uri="{0D108BD9-81ED-4DB2-BD59-A6C34878D82A}">
                    <a16:rowId xmlns:a16="http://schemas.microsoft.com/office/drawing/2014/main" val="2356367394"/>
                  </a:ext>
                </a:extLst>
              </a:tr>
              <a:tr h="371242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Geometric means of ratios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HEGA/FLUX-C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5.3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2.7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3.6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</a:rPr>
                        <a:t>1.8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2.5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1195816809"/>
                  </a:ext>
                </a:extLst>
              </a:tr>
              <a:tr h="371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</a:rPr>
                        <a:t>AERM/FLUX-C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</a:rPr>
                        <a:t>11.5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5.2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7.5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2.8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4.2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2319962020"/>
                  </a:ext>
                </a:extLst>
              </a:tr>
              <a:tr h="184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HEGA/AERM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0.5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0.5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0.5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0.4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0.5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extLst>
                  <a:ext uri="{0D108BD9-81ED-4DB2-BD59-A6C34878D82A}">
                    <a16:rowId xmlns:a16="http://schemas.microsoft.com/office/drawing/2014/main" val="3892747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280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 - Title On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- Title Only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- 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15659</TotalTime>
  <Words>573</Words>
  <Application>Microsoft Office PowerPoint</Application>
  <PresentationFormat>On-screen Show (4:3)</PresentationFormat>
  <Paragraphs>229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Gill Sans</vt:lpstr>
      <vt:lpstr>Lucida Grande</vt:lpstr>
      <vt:lpstr>Times New Roman</vt:lpstr>
      <vt:lpstr>ヒラギノ角ゴ ProN W3</vt:lpstr>
      <vt:lpstr>ヒラギノ角ゴ ProN W6</vt:lpstr>
      <vt:lpstr>Office Theme</vt:lpstr>
      <vt:lpstr>Custom Design</vt:lpstr>
      <vt:lpstr>Default -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Jerimiah Lamb</dc:creator>
  <cp:lastModifiedBy>A01770860@aggies.usu.edu</cp:lastModifiedBy>
  <cp:revision>192</cp:revision>
  <dcterms:created xsi:type="dcterms:W3CDTF">2016-08-15T22:47:40Z</dcterms:created>
  <dcterms:modified xsi:type="dcterms:W3CDTF">2017-10-04T18:23:15Z</dcterms:modified>
</cp:coreProperties>
</file>